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4.jpg" ContentType="image/jpeg"/>
  <Override PartName="/ppt/media/image39.jpg" ContentType="image/jpeg"/>
  <Override PartName="/ppt/media/image47.jpg" ContentType="image/jpeg"/>
  <Override PartName="/ppt/media/image58.jpg" ContentType="image/jpeg"/>
  <Override PartName="/ppt/media/image76.jpg" ContentType="image/jpeg"/>
  <Override PartName="/ppt/media/image8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1457066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50" b="1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100" y="2756400"/>
            <a:ext cx="5547900" cy="545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642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3036" y="448989"/>
            <a:ext cx="1050592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1725" y="1190172"/>
            <a:ext cx="10220325" cy="4355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1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4.png"/><Relationship Id="rId7" Type="http://schemas.openxmlformats.org/officeDocument/2006/relationships/image" Target="../media/image6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82.png"/><Relationship Id="rId9" Type="http://schemas.openxmlformats.org/officeDocument/2006/relationships/image" Target="../media/image87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List_of_Falcon_9_and_Falcon_Heavy_launches&amp;oldid=102768692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, sky, fountain, rainbow&#10;&#10;Description automatically generated">
            <a:extLst>
              <a:ext uri="{FF2B5EF4-FFF2-40B4-BE49-F238E27FC236}">
                <a16:creationId xmlns:a16="http://schemas.microsoft.com/office/drawing/2014/main" id="{BDA10515-EEE4-4D39-90D6-4F77CB065B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r="1652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97F49A-2076-4D7A-8093-50A211BBE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52" y="2293129"/>
            <a:ext cx="10947771" cy="2215991"/>
          </a:xfrm>
        </p:spPr>
        <p:txBody>
          <a:bodyPr/>
          <a:lstStyle/>
          <a:p>
            <a:r>
              <a:rPr lang="en-GB" dirty="0"/>
              <a:t>IBM Data Science Capstone Project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674C3-7EDD-4667-823F-2182E9DDA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1600438"/>
          </a:xfrm>
        </p:spPr>
        <p:txBody>
          <a:bodyPr/>
          <a:lstStyle/>
          <a:p>
            <a:r>
              <a:rPr lang="en-US" sz="2400" dirty="0"/>
              <a:t>Space X Falcon 9 Landing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Dinesh.K</a:t>
            </a:r>
            <a:endParaRPr lang="en-US" dirty="0"/>
          </a:p>
          <a:p>
            <a:r>
              <a:rPr lang="en-US"/>
              <a:t>15/11/2022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9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514101"/>
            <a:ext cx="10139045" cy="405944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28575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There are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several cases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which the booster failed to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 on the </a:t>
            </a:r>
            <a:r>
              <a:rPr sz="22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dataset,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sometimes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it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attempted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but failed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because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accident.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5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True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Ocean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landed 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specific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area of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ocean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False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Ocean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not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landed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specific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ocean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True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RTLS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ground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pad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8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False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RTLS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not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landed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ground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pad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True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ASDS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drone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ship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False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ASDS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not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drone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ship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73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Converting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these</a:t>
            </a:r>
            <a:r>
              <a:rPr sz="22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results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into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training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labels: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9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1</a:t>
            </a:r>
            <a:r>
              <a:rPr sz="1800" spc="-49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=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/</a:t>
            </a:r>
            <a:r>
              <a:rPr sz="1800" spc="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0</a:t>
            </a:r>
            <a:r>
              <a:rPr sz="1800" spc="-49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=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failure</a:t>
            </a:r>
            <a:endParaRPr sz="18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5003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7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64"/>
            <a:ext cx="35003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7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Wrangling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749" y="1899749"/>
            <a:ext cx="2190749" cy="203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749" y="2686814"/>
            <a:ext cx="1657349" cy="203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749" y="3677787"/>
            <a:ext cx="3038474" cy="2000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3025" y="1533547"/>
            <a:ext cx="5214620" cy="31136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00"/>
              </a:spcBef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Calculating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number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launches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at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each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site</a:t>
            </a:r>
            <a:endParaRPr sz="16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/>
            </a:pPr>
            <a:endParaRPr sz="1550">
              <a:latin typeface="Ubuntu" panose="020B0504030602030204" pitchFamily="34" charset="0"/>
              <a:cs typeface="Arial MT"/>
            </a:endParaRPr>
          </a:p>
          <a:p>
            <a:pPr marL="182245" indent="-17018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Calculating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number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occurrence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each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orbit</a:t>
            </a:r>
            <a:endParaRPr sz="16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AutoNum type="arabicPeriod"/>
            </a:pPr>
            <a:endParaRPr sz="1600">
              <a:latin typeface="Ubuntu" panose="020B0504030602030204" pitchFamily="34" charset="0"/>
              <a:cs typeface="Arial MT"/>
            </a:endParaRPr>
          </a:p>
          <a:p>
            <a:pPr marL="12700" marR="51054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Calculating the number and occurrence of </a:t>
            </a:r>
            <a:r>
              <a:rPr sz="1600" dirty="0">
                <a:latin typeface="Ubuntu" panose="020B0504030602030204" pitchFamily="34" charset="0"/>
                <a:cs typeface="Arial MT"/>
              </a:rPr>
              <a:t>mission </a:t>
            </a:r>
            <a:r>
              <a:rPr sz="1600" spc="-43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outcome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per orbit type</a:t>
            </a:r>
            <a:endParaRPr sz="16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AutoNum type="arabicPeriod"/>
            </a:pPr>
            <a:endParaRPr sz="2000">
              <a:latin typeface="Ubuntu" panose="020B0504030602030204" pitchFamily="34" charset="0"/>
              <a:cs typeface="Arial MT"/>
            </a:endParaRPr>
          </a:p>
          <a:p>
            <a:pPr marL="182245" indent="-17018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Creating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landing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outcome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label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from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Outcome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column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749" y="4801238"/>
            <a:ext cx="2285999" cy="10286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25224" y="1533547"/>
            <a:ext cx="4504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5.Calculating the </a:t>
            </a:r>
            <a:r>
              <a:rPr sz="1600" dirty="0">
                <a:latin typeface="Ubuntu" panose="020B0504030602030204" pitchFamily="34" charset="0"/>
                <a:cs typeface="Arial MT"/>
              </a:rPr>
              <a:t>success rate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for every landing in </a:t>
            </a:r>
            <a:r>
              <a:rPr sz="1600" spc="-43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dataset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749" y="5934076"/>
            <a:ext cx="1800224" cy="1619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26900" y="2103625"/>
            <a:ext cx="1457324" cy="6095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325224" y="2955597"/>
            <a:ext cx="2643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6.Exporting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dataset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CSV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26900" y="3328987"/>
            <a:ext cx="3067049" cy="200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4" y="1395261"/>
            <a:ext cx="10246995" cy="4896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Scatter</a:t>
            </a:r>
            <a:r>
              <a:rPr sz="2200" spc="-5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chart:</a:t>
            </a:r>
          </a:p>
          <a:p>
            <a:pPr marL="885190" lvl="1" indent="-36766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Fligh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Numbe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</a:t>
            </a:r>
            <a:r>
              <a:rPr sz="1800" i="1" spc="-46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Launc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h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Site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lvl="1" indent="-367665">
              <a:lnSpc>
                <a:spcPct val="100000"/>
              </a:lnSpc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d</a:t>
            </a:r>
            <a:r>
              <a:rPr sz="1800" i="1" spc="-484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Launc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h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Site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lvl="1" indent="-367665">
              <a:lnSpc>
                <a:spcPct val="100000"/>
              </a:lnSpc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Fligh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Numbe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</a:t>
            </a:r>
            <a:r>
              <a:rPr sz="1800" i="1" spc="-46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Orbi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Type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lvl="1" indent="-367665">
              <a:lnSpc>
                <a:spcPct val="100000"/>
              </a:lnSpc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d</a:t>
            </a:r>
            <a:r>
              <a:rPr sz="1800" i="1" spc="-484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Orbi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Type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marR="5080" indent="-367030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1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scatter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plot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how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much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variable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is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affected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by 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another.</a:t>
            </a:r>
            <a:r>
              <a:rPr sz="1800" spc="-4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relationship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between </a:t>
            </a:r>
            <a:r>
              <a:rPr sz="1800" spc="-484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two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variables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called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correlation.</a:t>
            </a:r>
            <a:r>
              <a:rPr sz="18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This plot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is generally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composed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large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 bodies.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ts val="2625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Bar</a:t>
            </a:r>
            <a:r>
              <a:rPr sz="2200" spc="-10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chart:</a:t>
            </a:r>
          </a:p>
          <a:p>
            <a:pPr marL="885190" lvl="1" indent="-36766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Orbi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Typ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z="1800" i="1" spc="-47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Succes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Rate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marR="330200" indent="-367030" algn="just">
              <a:lnSpc>
                <a:spcPct val="100000"/>
              </a:lnSpc>
              <a:buChar char="○"/>
              <a:tabLst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Bar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 makes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it easy to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compare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datasets between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multiple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groups at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glance. One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axis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a category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the other axis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a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discrete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value.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purpose of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this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is to indicate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relationship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between the two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axes.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ts val="2625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Line</a:t>
            </a:r>
            <a:r>
              <a:rPr sz="2200" spc="-5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chart:</a:t>
            </a:r>
          </a:p>
          <a:p>
            <a:pPr marL="885190" lvl="1" indent="-36766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Yea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</a:t>
            </a:r>
            <a:r>
              <a:rPr sz="1800" i="1" spc="-49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Succes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Rate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marR="415925" indent="-367030" algn="just">
              <a:lnSpc>
                <a:spcPct val="100000"/>
              </a:lnSpc>
              <a:buChar char="○"/>
              <a:tabLst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1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Line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shows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data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variables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trends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very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clearly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helps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predict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that has not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yet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been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recorded.</a:t>
            </a:r>
            <a:endParaRPr sz="18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0149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EDA</a:t>
            </a:r>
            <a:r>
              <a:rPr spc="-2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with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015" y="1412233"/>
            <a:ext cx="10212705" cy="432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247015" indent="-196215">
              <a:lnSpc>
                <a:spcPct val="100000"/>
              </a:lnSpc>
              <a:spcBef>
                <a:spcPts val="100"/>
              </a:spcBef>
              <a:buChar char="•"/>
              <a:tabLst>
                <a:tab pos="208915" algn="l"/>
              </a:tabLst>
            </a:pP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Loading the dataset into the </a:t>
            </a:r>
            <a:r>
              <a:rPr sz="24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corresponding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table in </a:t>
            </a:r>
            <a:r>
              <a:rPr sz="24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Db2 database, and </a:t>
            </a:r>
            <a:r>
              <a:rPr sz="2400" spc="-65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executing</a:t>
            </a:r>
            <a:r>
              <a:rPr sz="24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SQL</a:t>
            </a:r>
            <a:r>
              <a:rPr sz="2400" spc="-9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queries</a:t>
            </a:r>
            <a:r>
              <a:rPr sz="24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24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answer following</a:t>
            </a:r>
            <a:r>
              <a:rPr sz="24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questions:</a:t>
            </a:r>
            <a:endParaRPr sz="24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spcBef>
                <a:spcPts val="20"/>
              </a:spcBef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Displaying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unique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space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spcBef>
                <a:spcPts val="5"/>
              </a:spcBef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Displaying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5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records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where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begin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string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'CCA'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Displaying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total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boosters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NASA</a:t>
            </a:r>
            <a:r>
              <a:rPr sz="1800" spc="-10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(CRS)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Displaying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average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booster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version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F9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v1.1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Listing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date when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first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landing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outcome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ground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pad was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achieved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marR="5080" lvl="1" indent="-367030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Listing the names of the boosters which have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drone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ship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have payload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greater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than 4000 but less than 6000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Listing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total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number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failure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outcomes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Listing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booster_versions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which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have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carried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maximum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marR="400685" lvl="1" indent="-367030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Listing the failed landing_outcomes in drone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ship,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their booster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versions,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launch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for in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year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2015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marR="351155" lvl="1" indent="-367030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Ranking 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count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landing outcomes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(such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as Failure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(drone ship)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or Success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(ground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pad))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between the date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2010-06-04 and 2017-03-20,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descending order</a:t>
            </a:r>
            <a:endParaRPr sz="18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9991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ED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A</a:t>
            </a:r>
            <a:r>
              <a:rPr spc="-2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wit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h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 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286862"/>
            <a:ext cx="56235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Objects</a:t>
            </a:r>
            <a:r>
              <a:rPr sz="22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created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added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folium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map: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6016" y="1864618"/>
            <a:ext cx="7626984" cy="1541448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80"/>
              </a:spcBef>
              <a:buChar char="○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Markers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all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map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80"/>
              </a:spcBef>
              <a:buChar char="○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Markers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success/failed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each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map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80"/>
              </a:spcBef>
              <a:buChar char="○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Lines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distances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between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its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proximities</a:t>
            </a:r>
            <a:endParaRPr sz="18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3403923"/>
            <a:ext cx="9983470" cy="2506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By adding these objects, following geographical patterns about launch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 </a:t>
            </a:r>
            <a:r>
              <a:rPr sz="22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found: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415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close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proximity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railways?</a:t>
            </a:r>
            <a:r>
              <a:rPr sz="1800" spc="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i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Yes</a:t>
            </a:r>
            <a:endParaRPr sz="1800" dirty="0">
              <a:latin typeface="Ubuntu" panose="020B0504030602030204" pitchFamily="34" charset="0"/>
              <a:cs typeface="Arial"/>
            </a:endParaRPr>
          </a:p>
          <a:p>
            <a:pPr marL="885190" lvl="1" indent="-36766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close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proximity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highways?</a:t>
            </a:r>
            <a:r>
              <a:rPr sz="1800" spc="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i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Yes</a:t>
            </a:r>
            <a:endParaRPr sz="1800" dirty="0">
              <a:latin typeface="Ubuntu" panose="020B0504030602030204" pitchFamily="34" charset="0"/>
              <a:cs typeface="Arial"/>
            </a:endParaRPr>
          </a:p>
          <a:p>
            <a:pPr marL="885190" lvl="1" indent="-36766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close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proximity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coastline?</a:t>
            </a:r>
            <a:r>
              <a:rPr sz="1800" spc="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i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Yes</a:t>
            </a:r>
            <a:endParaRPr sz="1800" dirty="0">
              <a:latin typeface="Ubuntu" panose="020B0504030602030204" pitchFamily="34" charset="0"/>
              <a:cs typeface="Arial"/>
            </a:endParaRPr>
          </a:p>
          <a:p>
            <a:pPr marL="885190" lvl="1" indent="-36766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Do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keep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distance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away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from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cities?</a:t>
            </a:r>
            <a:r>
              <a:rPr sz="1800" spc="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i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Yes</a:t>
            </a:r>
            <a:endParaRPr sz="1800" dirty="0">
              <a:latin typeface="Ubuntu" panose="020B0504030602030204" pitchFamily="34" charset="0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9199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Build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an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Interactive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Map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with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429464"/>
            <a:ext cx="10178415" cy="449516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98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dashboard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application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contains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pie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scatter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point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lvl="1" indent="-382905">
              <a:lnSpc>
                <a:spcPct val="100000"/>
              </a:lnSpc>
              <a:spcBef>
                <a:spcPts val="80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2000" i="1" spc="-5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Pie</a:t>
            </a:r>
            <a:r>
              <a:rPr sz="2000" i="1" spc="-55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000" i="1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chart</a:t>
            </a:r>
            <a:endParaRPr sz="2000" dirty="0">
              <a:solidFill>
                <a:schemeClr val="tx2"/>
              </a:solidFill>
              <a:latin typeface="Ubuntu" panose="020B0504030602030204" pitchFamily="34" charset="0"/>
              <a:cs typeface="Arial"/>
            </a:endParaRPr>
          </a:p>
          <a:p>
            <a:pPr marL="1342390" lvl="2" indent="-367665">
              <a:lnSpc>
                <a:spcPct val="100000"/>
              </a:lnSpc>
              <a:spcBef>
                <a:spcPts val="725"/>
              </a:spcBef>
              <a:buChar char="■"/>
              <a:tabLst>
                <a:tab pos="1341755" algn="l"/>
                <a:tab pos="13430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showing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total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launches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342390" marR="5080" lvl="2" indent="-367030">
              <a:lnSpc>
                <a:spcPct val="130000"/>
              </a:lnSpc>
              <a:buChar char="■"/>
              <a:tabLst>
                <a:tab pos="1341755" algn="l"/>
                <a:tab pos="13430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This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 can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selected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 indicate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successful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landing distribution across all launch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or to indicate 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rate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of individual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sites.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82905">
              <a:lnSpc>
                <a:spcPct val="100000"/>
              </a:lnSpc>
              <a:spcBef>
                <a:spcPts val="64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2000" i="1" spc="-5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Scatter</a:t>
            </a:r>
            <a:r>
              <a:rPr sz="2000" i="1" spc="-55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000" i="1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chart</a:t>
            </a:r>
            <a:endParaRPr sz="2000" dirty="0">
              <a:solidFill>
                <a:schemeClr val="tx2"/>
              </a:solidFill>
              <a:latin typeface="Ubuntu" panose="020B0504030602030204" pitchFamily="34" charset="0"/>
              <a:cs typeface="Arial"/>
            </a:endParaRPr>
          </a:p>
          <a:p>
            <a:pPr marL="1342390" marR="237490" lvl="2" indent="-367030">
              <a:lnSpc>
                <a:spcPct val="130000"/>
              </a:lnSpc>
              <a:spcBef>
                <a:spcPts val="80"/>
              </a:spcBef>
              <a:buChar char="■"/>
              <a:tabLst>
                <a:tab pos="1341755" algn="l"/>
                <a:tab pos="13430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showing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th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relationship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betwee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</a:t>
            </a:r>
            <a:r>
              <a:rPr sz="1800" spc="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Outcome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1800" spc="-484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d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mas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1800" spc="-74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(Kg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)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y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di</a:t>
            </a:r>
            <a:r>
              <a:rPr sz="18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ferent  boosters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342390" marR="133350" lvl="2" indent="-367030">
              <a:lnSpc>
                <a:spcPct val="130000"/>
              </a:lnSpc>
              <a:buChar char="■"/>
              <a:tabLst>
                <a:tab pos="1341755" algn="l"/>
                <a:tab pos="13430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2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inputs:</a:t>
            </a:r>
            <a:r>
              <a:rPr sz="1800" spc="-1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All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sites/individual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&amp;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slider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between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0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10000 </a:t>
            </a:r>
            <a:r>
              <a:rPr sz="1800" spc="-484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kg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342390" marR="233045" lvl="2" indent="-367030">
              <a:lnSpc>
                <a:spcPct val="130000"/>
              </a:lnSpc>
              <a:buChar char="■"/>
              <a:tabLst>
                <a:tab pos="1341755" algn="l"/>
                <a:tab pos="13430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This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helps determine how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depends on the launch point, payload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mass,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booster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version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categories.</a:t>
            </a:r>
            <a:endParaRPr sz="18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3501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</a:rPr>
              <a:t>Build</a:t>
            </a:r>
            <a:r>
              <a:rPr spc="-30" dirty="0">
                <a:solidFill>
                  <a:schemeClr val="tx2"/>
                </a:solidFill>
              </a:rPr>
              <a:t> </a:t>
            </a:r>
            <a:r>
              <a:rPr dirty="0">
                <a:solidFill>
                  <a:schemeClr val="tx2"/>
                </a:solidFill>
              </a:rPr>
              <a:t>a</a:t>
            </a:r>
            <a:r>
              <a:rPr spc="-2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Dashboard</a:t>
            </a:r>
            <a:r>
              <a:rPr spc="-2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with</a:t>
            </a:r>
            <a:r>
              <a:rPr spc="-15" dirty="0">
                <a:solidFill>
                  <a:schemeClr val="tx2"/>
                </a:solidFill>
              </a:rPr>
              <a:t> </a:t>
            </a:r>
            <a:r>
              <a:rPr spc="-10" dirty="0">
                <a:solidFill>
                  <a:schemeClr val="tx2"/>
                </a:solidFill>
              </a:rPr>
              <a:t>Plotly</a:t>
            </a:r>
            <a:r>
              <a:rPr spc="-3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36" y="1420682"/>
            <a:ext cx="44098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explorator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y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Dat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200" spc="-1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  and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determine</a:t>
            </a:r>
            <a:r>
              <a:rPr sz="2200" spc="-5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Training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Labels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6206" y="2345189"/>
            <a:ext cx="4636602" cy="1474763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500"/>
              </a:spcBef>
              <a:buChar char="○"/>
              <a:tabLst>
                <a:tab pos="394335" algn="l"/>
                <a:tab pos="394970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Create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column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for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class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394335" indent="-382270">
              <a:lnSpc>
                <a:spcPct val="100000"/>
              </a:lnSpc>
              <a:spcBef>
                <a:spcPts val="1400"/>
              </a:spcBef>
              <a:buChar char="○"/>
              <a:tabLst>
                <a:tab pos="394335" algn="l"/>
                <a:tab pos="394970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Standardize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394335" marR="5080" indent="-382270">
              <a:lnSpc>
                <a:spcPct val="100000"/>
              </a:lnSpc>
              <a:spcBef>
                <a:spcPts val="1400"/>
              </a:spcBef>
              <a:buChar char="○"/>
              <a:tabLst>
                <a:tab pos="394335" algn="l"/>
                <a:tab pos="394970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Split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into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training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test </a:t>
            </a:r>
            <a:r>
              <a:rPr sz="2000" spc="-5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522" y="4179116"/>
            <a:ext cx="5061491" cy="181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Find best Hyperparameter for SVM, </a:t>
            </a:r>
            <a:r>
              <a:rPr sz="22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Classification 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Trees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Logistic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Regression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marR="266700" lvl="1" indent="-382270">
              <a:lnSpc>
                <a:spcPct val="100000"/>
              </a:lnSpc>
              <a:spcBef>
                <a:spcPts val="1405"/>
              </a:spcBef>
              <a:buChar char="○"/>
              <a:tabLst>
                <a:tab pos="884555" algn="l"/>
                <a:tab pos="8858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Find</a:t>
            </a:r>
            <a:r>
              <a:rPr sz="2000" spc="-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method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performs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best </a:t>
            </a:r>
            <a:r>
              <a:rPr sz="2000" spc="-5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using</a:t>
            </a:r>
            <a:r>
              <a:rPr sz="20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test</a:t>
            </a:r>
            <a:r>
              <a:rPr sz="20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4627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Predictiv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e</a:t>
            </a:r>
            <a:r>
              <a:rPr spc="-2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Analysi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s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(Classification)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232988" y="1886062"/>
            <a:ext cx="1997380" cy="1351280"/>
            <a:chOff x="6232987" y="1886062"/>
            <a:chExt cx="2004695" cy="13512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2987" y="1886062"/>
              <a:ext cx="2004225" cy="135112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8" name="object 8"/>
            <p:cNvSpPr/>
            <p:nvPr/>
          </p:nvSpPr>
          <p:spPr>
            <a:xfrm>
              <a:off x="6294900" y="1928925"/>
              <a:ext cx="1880870" cy="122745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294900" y="1928925"/>
              <a:ext cx="1880870" cy="1227455"/>
            </a:xfrm>
            <a:prstGeom prst="pent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02747" y="2313213"/>
            <a:ext cx="861081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16205" marR="5080" indent="-10413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Ubuntu" panose="020B0504030602030204" pitchFamily="34" charset="0"/>
                <a:cs typeface="Arial MT"/>
              </a:rPr>
              <a:t>BUILDING  </a:t>
            </a:r>
            <a:r>
              <a:rPr sz="1400" dirty="0">
                <a:latin typeface="Ubuntu" panose="020B0504030602030204" pitchFamily="34" charset="0"/>
                <a:cs typeface="Arial MT"/>
              </a:rPr>
              <a:t>MODEL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62600" y="2313213"/>
            <a:ext cx="8781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8044" algn="l"/>
              </a:tabLst>
            </a:pPr>
            <a:r>
              <a:rPr sz="1400" u="heavy" dirty="0">
                <a:uFill>
                  <a:solidFill>
                    <a:srgbClr val="44546A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endParaRPr sz="1400">
              <a:latin typeface="Ubuntu" panose="020B0504030602030204" pitchFamily="34" charset="0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098638" y="1886062"/>
            <a:ext cx="1997380" cy="1351280"/>
            <a:chOff x="9098637" y="1886062"/>
            <a:chExt cx="2004695" cy="135128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8637" y="1886062"/>
              <a:ext cx="2004225" cy="135112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4" name="object 14"/>
            <p:cNvSpPr/>
            <p:nvPr/>
          </p:nvSpPr>
          <p:spPr>
            <a:xfrm>
              <a:off x="9160549" y="1928925"/>
              <a:ext cx="1880870" cy="122745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160549" y="1928925"/>
              <a:ext cx="1880870" cy="1227455"/>
            </a:xfrm>
            <a:prstGeom prst="pent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538382" y="2313213"/>
            <a:ext cx="111984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6379" marR="5080" indent="-2343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Ubuntu" panose="020B0504030602030204" pitchFamily="34" charset="0"/>
                <a:cs typeface="Arial MT"/>
              </a:rPr>
              <a:t>E</a:t>
            </a:r>
            <a:r>
              <a:rPr sz="1400" spc="-105" dirty="0">
                <a:latin typeface="Ubuntu" panose="020B0504030602030204" pitchFamily="34" charset="0"/>
                <a:cs typeface="Arial MT"/>
              </a:rPr>
              <a:t>V</a:t>
            </a:r>
            <a:r>
              <a:rPr sz="1400" spc="-5" dirty="0">
                <a:latin typeface="Ubuntu" panose="020B0504030602030204" pitchFamily="34" charset="0"/>
                <a:cs typeface="Arial MT"/>
              </a:rPr>
              <a:t>ALU</a:t>
            </a:r>
            <a:r>
              <a:rPr sz="1400" spc="-105" dirty="0">
                <a:latin typeface="Ubuntu" panose="020B0504030602030204" pitchFamily="34" charset="0"/>
                <a:cs typeface="Arial MT"/>
              </a:rPr>
              <a:t>A</a:t>
            </a:r>
            <a:r>
              <a:rPr sz="1400" spc="-5" dirty="0">
                <a:latin typeface="Ubuntu" panose="020B0504030602030204" pitchFamily="34" charset="0"/>
                <a:cs typeface="Arial MT"/>
              </a:rPr>
              <a:t>TING  </a:t>
            </a:r>
            <a:r>
              <a:rPr sz="1400" dirty="0">
                <a:latin typeface="Ubuntu" panose="020B0504030602030204" pitchFamily="34" charset="0"/>
                <a:cs typeface="Arial MT"/>
              </a:rPr>
              <a:t>MODEL</a:t>
            </a:r>
            <a:endParaRPr sz="1400">
              <a:latin typeface="Ubuntu" panose="020B0504030602030204" pitchFamily="34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32988" y="3914175"/>
            <a:ext cx="1997380" cy="1351280"/>
            <a:chOff x="6232987" y="3914175"/>
            <a:chExt cx="2004695" cy="135128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2987" y="3914175"/>
              <a:ext cx="2004225" cy="135112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9" name="object 19"/>
            <p:cNvSpPr/>
            <p:nvPr/>
          </p:nvSpPr>
          <p:spPr>
            <a:xfrm>
              <a:off x="6294900" y="3957037"/>
              <a:ext cx="1880870" cy="122745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94900" y="3957037"/>
              <a:ext cx="1880870" cy="1227455"/>
            </a:xfrm>
            <a:prstGeom prst="pent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13940" y="4341325"/>
            <a:ext cx="1038233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05104" marR="5080" indent="-1930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Ubuntu" panose="020B0504030602030204" pitchFamily="34" charset="0"/>
                <a:cs typeface="Arial MT"/>
              </a:rPr>
              <a:t>IMPROVING  </a:t>
            </a:r>
            <a:r>
              <a:rPr sz="1400" dirty="0">
                <a:latin typeface="Ubuntu" panose="020B0504030602030204" pitchFamily="34" charset="0"/>
                <a:cs typeface="Arial MT"/>
              </a:rPr>
              <a:t>MODEL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162600" y="4341325"/>
            <a:ext cx="8781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8044" algn="l"/>
              </a:tabLst>
            </a:pPr>
            <a:r>
              <a:rPr sz="1400" u="heavy" dirty="0">
                <a:uFill>
                  <a:solidFill>
                    <a:srgbClr val="44546A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endParaRPr sz="1400">
              <a:latin typeface="Ubuntu" panose="020B0504030602030204" pitchFamily="34" charset="0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098638" y="3914175"/>
            <a:ext cx="1997380" cy="1351280"/>
            <a:chOff x="9098637" y="3914175"/>
            <a:chExt cx="2004695" cy="135128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8637" y="3914175"/>
              <a:ext cx="2004225" cy="135112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5" name="object 25"/>
            <p:cNvSpPr/>
            <p:nvPr/>
          </p:nvSpPr>
          <p:spPr>
            <a:xfrm>
              <a:off x="9160549" y="3957037"/>
              <a:ext cx="1880870" cy="122745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160549" y="3957037"/>
              <a:ext cx="1880870" cy="1227455"/>
            </a:xfrm>
            <a:prstGeom prst="pent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406981" y="4090274"/>
            <a:ext cx="1380226" cy="10858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2260" marR="295910" algn="ctr">
              <a:lnSpc>
                <a:spcPts val="1650"/>
              </a:lnSpc>
              <a:spcBef>
                <a:spcPts val="180"/>
              </a:spcBef>
            </a:pPr>
            <a:r>
              <a:rPr sz="1050" spc="-5" dirty="0">
                <a:latin typeface="Ubuntu" panose="020B0504030602030204" pitchFamily="34" charset="0"/>
                <a:cs typeface="Arial MT"/>
              </a:rPr>
              <a:t>FINDING </a:t>
            </a:r>
            <a:r>
              <a:rPr sz="1050" dirty="0">
                <a:latin typeface="Ubuntu" panose="020B0504030602030204" pitchFamily="34" charset="0"/>
                <a:cs typeface="Arial MT"/>
              </a:rPr>
              <a:t> </a:t>
            </a:r>
            <a:r>
              <a:rPr sz="105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1050" spc="-95" dirty="0">
                <a:latin typeface="Ubuntu" panose="020B0504030602030204" pitchFamily="34" charset="0"/>
                <a:cs typeface="Arial MT"/>
              </a:rPr>
              <a:t> </a:t>
            </a:r>
            <a:r>
              <a:rPr sz="1050" spc="-5" dirty="0">
                <a:latin typeface="Ubuntu" panose="020B0504030602030204" pitchFamily="34" charset="0"/>
                <a:cs typeface="Arial MT"/>
              </a:rPr>
              <a:t>BEST</a:t>
            </a:r>
            <a:endParaRPr sz="1050" dirty="0">
              <a:latin typeface="Ubuntu" panose="020B0504030602030204" pitchFamily="34" charset="0"/>
              <a:cs typeface="Arial MT"/>
            </a:endParaRPr>
          </a:p>
          <a:p>
            <a:pPr marL="12065" marR="5080" indent="-1270" algn="ctr">
              <a:lnSpc>
                <a:spcPts val="1650"/>
              </a:lnSpc>
            </a:pPr>
            <a:r>
              <a:rPr sz="1050" spc="-5" dirty="0">
                <a:latin typeface="Ubuntu" panose="020B0504030602030204" pitchFamily="34" charset="0"/>
                <a:cs typeface="Arial MT"/>
              </a:rPr>
              <a:t>PERFORMING </a:t>
            </a:r>
            <a:r>
              <a:rPr sz="1050" dirty="0">
                <a:latin typeface="Ubuntu" panose="020B0504030602030204" pitchFamily="34" charset="0"/>
                <a:cs typeface="Arial MT"/>
              </a:rPr>
              <a:t> </a:t>
            </a:r>
            <a:r>
              <a:rPr sz="1050" spc="-5" dirty="0">
                <a:latin typeface="Ubuntu" panose="020B0504030602030204" pitchFamily="34" charset="0"/>
                <a:cs typeface="Arial MT"/>
              </a:rPr>
              <a:t>CLASSIFIC</a:t>
            </a:r>
            <a:r>
              <a:rPr sz="1050" spc="-105" dirty="0">
                <a:latin typeface="Ubuntu" panose="020B0504030602030204" pitchFamily="34" charset="0"/>
                <a:cs typeface="Arial MT"/>
              </a:rPr>
              <a:t>A</a:t>
            </a:r>
            <a:r>
              <a:rPr sz="1050" spc="-5" dirty="0">
                <a:latin typeface="Ubuntu" panose="020B0504030602030204" pitchFamily="34" charset="0"/>
                <a:cs typeface="Arial MT"/>
              </a:rPr>
              <a:t>TION  </a:t>
            </a:r>
            <a:r>
              <a:rPr sz="1050" dirty="0">
                <a:latin typeface="Ubuntu" panose="020B0504030602030204" pitchFamily="34" charset="0"/>
                <a:cs typeface="Arial MT"/>
              </a:rPr>
              <a:t>MODEL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7163712" y="2481089"/>
            <a:ext cx="2997652" cy="2180590"/>
            <a:chOff x="7163712" y="2481089"/>
            <a:chExt cx="3008630" cy="218059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3862" y="2490187"/>
              <a:ext cx="1128075" cy="14287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762" y="2481089"/>
              <a:ext cx="158250" cy="12297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3862" y="4518300"/>
              <a:ext cx="1128075" cy="1428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762" y="4509201"/>
              <a:ext cx="158250" cy="1229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3712" y="3103837"/>
              <a:ext cx="3008475" cy="9435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35149" y="3156224"/>
              <a:ext cx="2865755" cy="629285"/>
            </a:xfrm>
            <a:custGeom>
              <a:avLst/>
              <a:gdLst/>
              <a:ahLst/>
              <a:cxnLst/>
              <a:rect l="l" t="t" r="r" b="b"/>
              <a:pathLst>
                <a:path w="2865754" h="629285">
                  <a:moveTo>
                    <a:pt x="2865599" y="0"/>
                  </a:moveTo>
                  <a:lnTo>
                    <a:pt x="2865599" y="400405"/>
                  </a:lnTo>
                  <a:lnTo>
                    <a:pt x="0" y="400405"/>
                  </a:lnTo>
                  <a:lnTo>
                    <a:pt x="0" y="629249"/>
                  </a:lnTo>
                </a:path>
              </a:pathLst>
            </a:custGeom>
            <a:ln w="2857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3663" y="3771187"/>
              <a:ext cx="122971" cy="158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9025" y="1557923"/>
            <a:ext cx="4475775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34544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left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screenshot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is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preview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2000" spc="-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Dashboard </a:t>
            </a:r>
            <a:r>
              <a:rPr sz="2000" spc="-59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Plotly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results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EDA with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visualization,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ED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000" spc="-1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SQL,  Interactive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Map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 Folium, </a:t>
            </a:r>
            <a:r>
              <a:rPr sz="20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Interactive Dashboard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will be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shown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the next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slides.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99390" marR="9715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Comparing the accuracy of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four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methods,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all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return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same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accuracy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about </a:t>
            </a:r>
            <a:r>
              <a:rPr sz="2000" spc="-59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i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83%</a:t>
            </a:r>
            <a:r>
              <a:rPr sz="2000" i="1" spc="-1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for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test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data.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919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99" y="1543702"/>
            <a:ext cx="6274599" cy="5086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8AD23-8AEB-4D10-89CC-C71FE5313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8"/>
            <a:ext cx="12192000" cy="6854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E8165-67F0-43D8-B5DB-349FFD4595E4}"/>
              </a:ext>
            </a:extLst>
          </p:cNvPr>
          <p:cNvSpPr txBox="1"/>
          <p:nvPr/>
        </p:nvSpPr>
        <p:spPr>
          <a:xfrm>
            <a:off x="304800" y="2971800"/>
            <a:ext cx="6367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Ubuntu" panose="020B0504030602030204" pitchFamily="34" charset="0"/>
              </a:rPr>
              <a:t>INSIGHTS DRAWN FROM EDA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6213" y="1448440"/>
            <a:ext cx="4641850" cy="3808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 marR="22860" indent="-1778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3558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0</a:t>
            </a:r>
            <a:r>
              <a:rPr sz="2000" spc="-53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0B5394"/>
                </a:solidFill>
                <a:latin typeface="Ubuntu" panose="020B0504030602030204" pitchFamily="34" charset="0"/>
                <a:cs typeface="Arial MT"/>
              </a:rPr>
              <a:t>blue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unsuccessful launch, and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Class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1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FF9900"/>
                </a:solidFill>
                <a:latin typeface="Ubuntu" panose="020B0504030602030204" pitchFamily="34" charset="0"/>
                <a:cs typeface="Arial MT"/>
              </a:rPr>
              <a:t>orange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1750" dirty="0">
              <a:latin typeface="Ubuntu" panose="020B0504030602030204" pitchFamily="34" charset="0"/>
              <a:cs typeface="Arial MT"/>
            </a:endParaRPr>
          </a:p>
          <a:p>
            <a:pPr marL="234950" marR="5080" indent="-222885">
              <a:lnSpc>
                <a:spcPct val="103600"/>
              </a:lnSpc>
              <a:buClr>
                <a:srgbClr val="292929"/>
              </a:buClr>
              <a:buSzPct val="136363"/>
              <a:buChar char="•"/>
              <a:tabLst>
                <a:tab pos="23558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This figure </a:t>
            </a:r>
            <a:r>
              <a:rPr sz="2200" dirty="0">
                <a:latin typeface="Ubuntu" panose="020B0504030602030204" pitchFamily="34" charset="0"/>
                <a:cs typeface="Arial MT"/>
              </a:rPr>
              <a:t>shows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that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success </a:t>
            </a:r>
            <a:r>
              <a:rPr sz="2200" b="1" spc="-60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rate increased as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number of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 flights</a:t>
            </a:r>
            <a:r>
              <a:rPr sz="22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increased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234950" marR="14795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3558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As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increased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considerably since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20th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flight,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this point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seems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be </a:t>
            </a:r>
            <a:r>
              <a:rPr sz="2200" dirty="0">
                <a:latin typeface="Ubuntu" panose="020B0504030602030204" pitchFamily="34" charset="0"/>
                <a:cs typeface="Arial MT"/>
              </a:rPr>
              <a:t>a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big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breakthrough.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309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Flight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Number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845" y="1433200"/>
            <a:ext cx="5286150" cy="46973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622" y="1949663"/>
            <a:ext cx="2689860" cy="2603277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119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0571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pc="-4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391800"/>
            <a:ext cx="5392899" cy="4738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51800" y="1448440"/>
            <a:ext cx="4587875" cy="3799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778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0</a:t>
            </a:r>
            <a:r>
              <a:rPr sz="2000" spc="-53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0B5394"/>
                </a:solidFill>
                <a:latin typeface="Ubuntu" panose="020B0504030602030204" pitchFamily="34" charset="0"/>
                <a:cs typeface="Arial MT"/>
              </a:rPr>
              <a:t>blue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unsuccessful launch, and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Class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1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FF9900"/>
                </a:solidFill>
                <a:latin typeface="Ubuntu" panose="020B0504030602030204" pitchFamily="34" charset="0"/>
                <a:cs typeface="Arial MT"/>
              </a:rPr>
              <a:t>orange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launch.</a:t>
            </a:r>
            <a:endParaRPr sz="2000">
              <a:latin typeface="Ubuntu" panose="020B0504030602030204" pitchFamily="34" charset="0"/>
              <a:cs typeface="Arial MT"/>
            </a:endParaRPr>
          </a:p>
          <a:p>
            <a:pPr marL="199390" marR="71755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At first glance, the larger pay load </a:t>
            </a:r>
            <a:r>
              <a:rPr sz="2200" dirty="0">
                <a:latin typeface="Ubuntu" panose="020B0504030602030204" pitchFamily="34" charset="0"/>
                <a:cs typeface="Arial MT"/>
              </a:rPr>
              <a:t> mass,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higher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rocket's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 rate,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but it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seems 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difficult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to </a:t>
            </a:r>
            <a:r>
              <a:rPr sz="2200" dirty="0">
                <a:latin typeface="Ubuntu" panose="020B0504030602030204" pitchFamily="34" charset="0"/>
                <a:cs typeface="Arial MT"/>
              </a:rPr>
              <a:t>make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decisions based on this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figure because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no clear pattern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can be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found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between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successful</a:t>
            </a:r>
            <a:r>
              <a:rPr sz="2200" b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launch</a:t>
            </a:r>
            <a:r>
              <a:rPr sz="2200" b="1" spc="-3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and</a:t>
            </a:r>
            <a:r>
              <a:rPr sz="2200" b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Pay</a:t>
            </a:r>
            <a:r>
              <a:rPr sz="2200" b="1" spc="-3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Load </a:t>
            </a:r>
            <a:r>
              <a:rPr sz="2200" b="1" spc="-59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Mass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321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Success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Rate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Orbit</a:t>
            </a:r>
            <a:r>
              <a:rPr spc="-9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5" dirty="0">
                <a:solidFill>
                  <a:schemeClr val="tx2"/>
                </a:solidFill>
                <a:latin typeface="Ubuntu" panose="020B0504030602030204" pitchFamily="34" charset="0"/>
              </a:rPr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7424"/>
            <a:ext cx="4648200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221615" indent="-18732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Orbit types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SSO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,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HEO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,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GEO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, and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ES-L1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have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highest success </a:t>
            </a:r>
            <a:r>
              <a:rPr sz="2200" b="1" spc="-60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rates</a:t>
            </a:r>
            <a:r>
              <a:rPr sz="22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(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100%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).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On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other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hand,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2200" spc="5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orbit</a:t>
            </a:r>
            <a:r>
              <a:rPr sz="2200" spc="5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type</a:t>
            </a:r>
            <a:r>
              <a:rPr sz="2200" spc="7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spc="-20" dirty="0">
                <a:latin typeface="Ubuntu" panose="020B0504030602030204" pitchFamily="34" charset="0"/>
                <a:cs typeface="Arial"/>
              </a:rPr>
              <a:t>GTO</a:t>
            </a:r>
            <a:r>
              <a:rPr sz="2200" b="1" spc="60" dirty="0">
                <a:latin typeface="Ubuntu" panose="020B0504030602030204" pitchFamily="34" charset="0"/>
                <a:cs typeface="Arial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sz="2200" spc="5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only</a:t>
            </a:r>
            <a:r>
              <a:rPr sz="2200" spc="6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50%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,</a:t>
            </a:r>
            <a:r>
              <a:rPr sz="2200" spc="5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it is 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lowest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except for type SO,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which </a:t>
            </a:r>
            <a:r>
              <a:rPr sz="2200" dirty="0">
                <a:latin typeface="Ubuntu" panose="020B0504030602030204" pitchFamily="34" charset="0"/>
                <a:cs typeface="Arial MT"/>
              </a:rPr>
              <a:t>recorded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failure in </a:t>
            </a:r>
            <a:r>
              <a:rPr sz="2200" dirty="0">
                <a:latin typeface="Ubuntu" panose="020B0504030602030204" pitchFamily="34" charset="0"/>
                <a:cs typeface="Arial MT"/>
              </a:rPr>
              <a:t>a single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attempt.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1"/>
            <a:ext cx="5666874" cy="37732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3959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Flight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Number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Orbit</a:t>
            </a:r>
            <a:r>
              <a:rPr spc="-9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5" dirty="0">
                <a:solidFill>
                  <a:schemeClr val="tx2"/>
                </a:solidFill>
                <a:latin typeface="Ubuntu" panose="020B0504030602030204" pitchFamily="34" charset="0"/>
              </a:rPr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399672"/>
            <a:ext cx="4631690" cy="45707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99390" marR="48260" indent="-177800">
              <a:lnSpc>
                <a:spcPct val="80000"/>
              </a:lnSpc>
              <a:spcBef>
                <a:spcPts val="580"/>
              </a:spcBef>
              <a:buFont typeface="Arial MT"/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0</a:t>
            </a:r>
            <a:r>
              <a:rPr sz="2000" spc="-53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0B5394"/>
                </a:solidFill>
                <a:latin typeface="Ubuntu" panose="020B0504030602030204" pitchFamily="34" charset="0"/>
                <a:cs typeface="Arial MT"/>
              </a:rPr>
              <a:t>blue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unsuccessful launch, and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Class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1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FF9900"/>
                </a:solidFill>
                <a:latin typeface="Ubuntu" panose="020B0504030602030204" pitchFamily="34" charset="0"/>
                <a:cs typeface="Arial MT"/>
              </a:rPr>
              <a:t>orange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99390" marR="111125" indent="-187325">
              <a:lnSpc>
                <a:spcPct val="8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In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most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cases,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outcome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seems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be </a:t>
            </a:r>
            <a:r>
              <a:rPr sz="2200" dirty="0">
                <a:latin typeface="Ubuntu" panose="020B0504030602030204" pitchFamily="34" charset="0"/>
                <a:cs typeface="Arial MT"/>
              </a:rPr>
              <a:t>correlated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with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flight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number.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199390" marR="262890" indent="-187325">
              <a:lnSpc>
                <a:spcPct val="8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On the other hand, in </a:t>
            </a:r>
            <a:r>
              <a:rPr sz="2200" b="1" spc="-20" dirty="0">
                <a:latin typeface="Ubuntu" panose="020B0504030602030204" pitchFamily="34" charset="0"/>
                <a:cs typeface="Arial"/>
              </a:rPr>
              <a:t>GTO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orbit,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there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seems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no</a:t>
            </a:r>
            <a:r>
              <a:rPr sz="2200" b="1" spc="-20" dirty="0">
                <a:latin typeface="Ubuntu" panose="020B0504030602030204" pitchFamily="34" charset="0"/>
                <a:cs typeface="Arial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relationship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between flight numbers and </a:t>
            </a:r>
            <a:r>
              <a:rPr sz="2200" dirty="0">
                <a:latin typeface="Ubuntu" panose="020B0504030602030204" pitchFamily="34" charset="0"/>
                <a:cs typeface="Arial MT"/>
              </a:rPr>
              <a:t> success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rate.</a:t>
            </a:r>
          </a:p>
          <a:p>
            <a:pPr marL="199390" marR="5080" indent="-187325">
              <a:lnSpc>
                <a:spcPct val="8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SpaceX </a:t>
            </a:r>
            <a:r>
              <a:rPr sz="2200" dirty="0">
                <a:latin typeface="Ubuntu" panose="020B0504030602030204" pitchFamily="34" charset="0"/>
                <a:cs typeface="Arial MT"/>
              </a:rPr>
              <a:t>starts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with LEO with </a:t>
            </a:r>
            <a:r>
              <a:rPr sz="2200" dirty="0">
                <a:latin typeface="Ubuntu" panose="020B0504030602030204" pitchFamily="34" charset="0"/>
                <a:cs typeface="Arial MT"/>
              </a:rPr>
              <a:t>a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moderate success rate,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it </a:t>
            </a:r>
            <a:r>
              <a:rPr sz="2200" dirty="0">
                <a:latin typeface="Ubuntu" panose="020B0504030602030204" pitchFamily="34" charset="0"/>
                <a:cs typeface="Arial MT"/>
              </a:rPr>
              <a:t> seems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VLEO,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which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a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high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 rate,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 used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most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 </a:t>
            </a:r>
            <a:r>
              <a:rPr sz="2200" dirty="0">
                <a:latin typeface="Ubuntu" panose="020B0504030602030204" pitchFamily="34" charset="0"/>
                <a:cs typeface="Arial MT"/>
              </a:rPr>
              <a:t> recent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launches.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381367" cy="46973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326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pc="-4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Orbit</a:t>
            </a:r>
            <a:r>
              <a:rPr spc="-1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5" dirty="0">
                <a:solidFill>
                  <a:schemeClr val="tx2"/>
                </a:solidFill>
                <a:latin typeface="Ubuntu" panose="020B0504030602030204" pitchFamily="34" charset="0"/>
              </a:rPr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8440"/>
            <a:ext cx="4632960" cy="3977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165" indent="-1778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0</a:t>
            </a:r>
            <a:r>
              <a:rPr sz="2000" spc="-53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0B5394"/>
                </a:solidFill>
                <a:latin typeface="Ubuntu" panose="020B0504030602030204" pitchFamily="34" charset="0"/>
                <a:cs typeface="Arial MT"/>
              </a:rPr>
              <a:t>blue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unsuccessful launch, and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Class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1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FF9900"/>
                </a:solidFill>
                <a:latin typeface="Ubuntu" panose="020B0504030602030204" pitchFamily="34" charset="0"/>
                <a:cs typeface="Arial MT"/>
              </a:rPr>
              <a:t>orange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launch.</a:t>
            </a:r>
            <a:endParaRPr sz="200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With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heavy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payloads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successful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 or positive landing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 </a:t>
            </a:r>
            <a:r>
              <a:rPr sz="2200" dirty="0">
                <a:latin typeface="Ubuntu" panose="020B0504030602030204" pitchFamily="34" charset="0"/>
                <a:cs typeface="Arial MT"/>
              </a:rPr>
              <a:t> more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for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LEO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ISS.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1739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20" dirty="0">
                <a:latin typeface="Ubuntu" panose="020B0504030602030204" pitchFamily="34" charset="0"/>
                <a:cs typeface="Arial MT"/>
              </a:rPr>
              <a:t>However,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case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 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GTO,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it is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hard to distinguish between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positive landing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negative landing because they are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all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gathered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together.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326000" cy="46408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071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Success</a:t>
            </a:r>
            <a:r>
              <a:rPr spc="-9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65" dirty="0">
                <a:solidFill>
                  <a:schemeClr val="tx2"/>
                </a:solidFill>
                <a:latin typeface="Ubuntu" panose="020B0504030602030204" pitchFamily="34" charset="0"/>
              </a:rPr>
              <a:t>Yearly</a:t>
            </a:r>
            <a:r>
              <a:rPr spc="-9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7424"/>
            <a:ext cx="4634865" cy="2741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31750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Since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2013,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has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continued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increase</a:t>
            </a:r>
            <a:r>
              <a:rPr sz="2200" b="1" spc="-15" dirty="0">
                <a:latin typeface="Ubuntu" panose="020B0504030602030204" pitchFamily="34" charset="0"/>
                <a:cs typeface="Arial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until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2017.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decreased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slightly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2018.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3352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25" dirty="0">
                <a:latin typeface="Ubuntu" panose="020B0504030602030204" pitchFamily="34" charset="0"/>
                <a:cs typeface="Arial MT"/>
              </a:rPr>
              <a:t>Recently,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it has </a:t>
            </a:r>
            <a:r>
              <a:rPr sz="2200" dirty="0">
                <a:latin typeface="Ubuntu" panose="020B0504030602030204" pitchFamily="34" charset="0"/>
                <a:cs typeface="Arial MT"/>
              </a:rPr>
              <a:t>shown a success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about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80%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666875" cy="3873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100" y="3237975"/>
            <a:ext cx="5547900" cy="86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3F163-4242-4DDF-8C80-D58067CCC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6978" y="2943335"/>
            <a:ext cx="29991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ED</a:t>
            </a:r>
            <a:r>
              <a:rPr dirty="0">
                <a:solidFill>
                  <a:srgbClr val="FFFFFF"/>
                </a:solidFill>
              </a:rPr>
              <a:t>A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wit</a:t>
            </a:r>
            <a:r>
              <a:rPr dirty="0">
                <a:solidFill>
                  <a:srgbClr val="FFFFFF"/>
                </a:solidFill>
              </a:rPr>
              <a:t>h</a:t>
            </a:r>
            <a:r>
              <a:rPr spc="-5" dirty="0">
                <a:solidFill>
                  <a:srgbClr val="FFFFFF"/>
                </a:solidFill>
              </a:rPr>
              <a:t> SQL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453674"/>
            <a:ext cx="10962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70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All</a:t>
            </a:r>
            <a:r>
              <a:rPr spc="-4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Site</a:t>
            </a:r>
            <a:r>
              <a:rPr spc="-4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Names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7525" y="2032357"/>
            <a:ext cx="4009390" cy="705962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85725" marR="153670">
              <a:lnSpc>
                <a:spcPct val="100000"/>
              </a:lnSpc>
              <a:spcBef>
                <a:spcPts val="705"/>
              </a:spcBef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DISTINCT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LAUNCH_SITE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2965624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525" y="3431500"/>
            <a:ext cx="1795200" cy="24220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51800" y="1447424"/>
            <a:ext cx="4523740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2349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Whe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SQ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L</a:t>
            </a:r>
            <a:r>
              <a:rPr sz="2200" spc="-5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DISTINC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2200" spc="-59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is  used in the </a:t>
            </a:r>
            <a:r>
              <a:rPr sz="2200" spc="-35" dirty="0">
                <a:latin typeface="Ubuntu" panose="020B0504030602030204" pitchFamily="34" charset="0"/>
                <a:cs typeface="Arial MT"/>
              </a:rPr>
              <a:t>query,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only unique </a:t>
            </a:r>
            <a:r>
              <a:rPr sz="2200" dirty="0">
                <a:latin typeface="Ubuntu" panose="020B0504030602030204" pitchFamily="34" charset="0"/>
                <a:cs typeface="Arial MT"/>
              </a:rPr>
              <a:t> values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 displayed in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Launch_Sit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58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column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fro</a:t>
            </a:r>
            <a:r>
              <a:rPr sz="2200" dirty="0">
                <a:latin typeface="Ubuntu" panose="020B0504030602030204" pitchFamily="34" charset="0"/>
                <a:cs typeface="Arial MT"/>
              </a:rPr>
              <a:t>m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Space</a:t>
            </a:r>
            <a:r>
              <a:rPr sz="2200" dirty="0">
                <a:latin typeface="Ubuntu" panose="020B0504030602030204" pitchFamily="34" charset="0"/>
                <a:cs typeface="Consolas"/>
              </a:rPr>
              <a:t>X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table.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There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four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unique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sites: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CCAFS LC-40, CCAFS SLC-40,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KSC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LC-39A,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45" dirty="0">
                <a:latin typeface="Ubuntu" panose="020B0504030602030204" pitchFamily="34" charset="0"/>
                <a:cs typeface="Arial MT"/>
              </a:rPr>
              <a:t>VAFB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SLC-4E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7127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Site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Names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Begin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with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0962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2148629"/>
            <a:ext cx="4246880" cy="1147750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2222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750"/>
              </a:spcBef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latin typeface="Ubuntu" panose="020B0504030602030204" pitchFamily="34" charset="0"/>
                <a:cs typeface="Consolas"/>
              </a:rPr>
              <a:t>*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 marR="10604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LAUNCH_SITE LIKE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'CCA%' </a:t>
            </a:r>
            <a:r>
              <a:rPr sz="2000" spc="-108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LIMIT</a:t>
            </a:r>
            <a:r>
              <a:rPr sz="2000" spc="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37761C"/>
                </a:solidFill>
                <a:latin typeface="Ubuntu" panose="020B0504030602030204" pitchFamily="34" charset="0"/>
                <a:cs typeface="Consolas"/>
              </a:rPr>
              <a:t>5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682524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6750" y="1447424"/>
            <a:ext cx="4655185" cy="255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Only five </a:t>
            </a:r>
            <a:r>
              <a:rPr sz="2200" dirty="0">
                <a:latin typeface="Ubuntu" panose="020B0504030602030204" pitchFamily="34" charset="0"/>
                <a:cs typeface="Arial MT"/>
              </a:rPr>
              <a:t>records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 the SpaceX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table were displayed using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LIMIT </a:t>
            </a:r>
            <a:r>
              <a:rPr sz="2200" dirty="0">
                <a:latin typeface="Ubuntu" panose="020B0504030602030204" pitchFamily="34" charset="0"/>
                <a:cs typeface="Consolas"/>
              </a:rPr>
              <a:t>5 </a:t>
            </a:r>
            <a:r>
              <a:rPr sz="2200" spc="-11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 the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35" dirty="0">
                <a:latin typeface="Ubuntu" panose="020B0504030602030204" pitchFamily="34" charset="0"/>
                <a:cs typeface="Arial MT"/>
              </a:rPr>
              <a:t>query.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41465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LIK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60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operato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an</a:t>
            </a:r>
            <a:r>
              <a:rPr sz="2200" dirty="0">
                <a:latin typeface="Ubuntu" panose="020B0504030602030204" pitchFamily="34" charset="0"/>
                <a:cs typeface="Arial MT"/>
              </a:rPr>
              <a:t>d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the  percent </a:t>
            </a:r>
            <a:r>
              <a:rPr sz="2200" dirty="0">
                <a:latin typeface="Ubuntu" panose="020B0504030602030204" pitchFamily="34" charset="0"/>
                <a:cs typeface="Arial MT"/>
              </a:rPr>
              <a:t>sign (</a:t>
            </a:r>
            <a:r>
              <a:rPr sz="2200" dirty="0">
                <a:latin typeface="Ubuntu" panose="020B0504030602030204" pitchFamily="34" charset="0"/>
                <a:cs typeface="Consolas"/>
              </a:rPr>
              <a:t>%</a:t>
            </a:r>
            <a:r>
              <a:rPr sz="2200" dirty="0">
                <a:latin typeface="Ubuntu" panose="020B0504030602030204" pitchFamily="34" charset="0"/>
                <a:cs typeface="Arial MT"/>
              </a:rPr>
              <a:t>) 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together,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Launch_Sit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58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nam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starting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with 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CA</a:t>
            </a:r>
            <a:r>
              <a:rPr sz="2200" dirty="0">
                <a:latin typeface="Ubuntu" panose="020B0504030602030204" pitchFamily="34" charset="0"/>
                <a:cs typeface="Consolas"/>
              </a:rPr>
              <a:t>A</a:t>
            </a:r>
            <a:r>
              <a:rPr sz="2200" spc="-60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could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b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called.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287801"/>
            <a:ext cx="10205090" cy="1280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0925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chemeClr val="tx2"/>
                </a:solidFill>
                <a:latin typeface="Ubuntu" panose="020B0504030602030204" pitchFamily="34" charset="0"/>
              </a:rPr>
              <a:t>Total</a:t>
            </a:r>
            <a:r>
              <a:rPr spc="-4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pc="-5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2486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2044382"/>
            <a:ext cx="4536440" cy="1368323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  <a:tabLst>
                <a:tab pos="356679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 SUM(PAYLOAD_MASS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KG_)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 marR="182245" indent="914400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AS</a:t>
            </a:r>
            <a:r>
              <a:rPr sz="2000" spc="-9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total_payload_mass_kg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</a:t>
            </a:r>
            <a:r>
              <a:rPr sz="2000" spc="-2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CUSTOMER</a:t>
            </a:r>
            <a:r>
              <a:rPr sz="2000" spc="1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25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'NASA</a:t>
            </a:r>
            <a:r>
              <a:rPr sz="2000" spc="-20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(CRS)'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604385" cy="256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935990" indent="-18732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SUM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(</a:t>
            </a:r>
            <a:r>
              <a:rPr sz="2200" dirty="0">
                <a:latin typeface="Ubuntu" panose="020B0504030602030204" pitchFamily="34" charset="0"/>
                <a:cs typeface="Consolas"/>
              </a:rPr>
              <a:t>)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functio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calculate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sum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column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PAYLOAD_MASS</a:t>
            </a:r>
            <a:r>
              <a:rPr sz="2200" u="heavy" spc="1180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Consolas"/>
              </a:rPr>
              <a:t>KG_</a:t>
            </a:r>
            <a:r>
              <a:rPr sz="2200" dirty="0">
                <a:latin typeface="Ubuntu" panose="020B0504030602030204" pitchFamily="34" charset="0"/>
                <a:cs typeface="Arial MT"/>
              </a:rPr>
              <a:t>.</a:t>
            </a: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clause,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filte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 dataset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perform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calculations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only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f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Custome</a:t>
            </a:r>
            <a:r>
              <a:rPr sz="2200" dirty="0">
                <a:latin typeface="Ubuntu" panose="020B0504030602030204" pitchFamily="34" charset="0"/>
                <a:cs typeface="Consolas"/>
              </a:rPr>
              <a:t>r</a:t>
            </a:r>
            <a:r>
              <a:rPr sz="2200" spc="-59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s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NAS</a:t>
            </a:r>
            <a:r>
              <a:rPr sz="2200" dirty="0">
                <a:latin typeface="Ubuntu" panose="020B0504030602030204" pitchFamily="34" charset="0"/>
                <a:cs typeface="Consolas"/>
              </a:rPr>
              <a:t>A</a:t>
            </a:r>
            <a:r>
              <a:rPr sz="22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(CRS</a:t>
            </a:r>
            <a:r>
              <a:rPr sz="2200" spc="20" dirty="0">
                <a:latin typeface="Ubuntu" panose="020B0504030602030204" pitchFamily="34" charset="0"/>
                <a:cs typeface="Consolas"/>
              </a:rPr>
              <a:t>)</a:t>
            </a:r>
            <a:r>
              <a:rPr sz="2200" dirty="0">
                <a:latin typeface="Ubuntu" panose="020B0504030602030204" pitchFamily="34" charset="0"/>
                <a:cs typeface="Arial MT"/>
              </a:rPr>
              <a:t>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700"/>
            <a:ext cx="2687149" cy="9719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1628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Average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Mass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by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F9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0962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2831" y="1996499"/>
            <a:ext cx="4848860" cy="1368323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  <a:tabLst>
                <a:tab pos="356679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 AVG(PAYLOAD_MASS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KG_)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 marR="773430" indent="914400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AS</a:t>
            </a:r>
            <a:r>
              <a:rPr sz="2000" spc="-9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avg_payload_mass_kg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</a:t>
            </a:r>
            <a:r>
              <a:rPr sz="2000" spc="-2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BOOSTER_VERSION</a:t>
            </a:r>
            <a:r>
              <a:rPr sz="2000" spc="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25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'F9</a:t>
            </a:r>
            <a:r>
              <a:rPr sz="2000" spc="-20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v1.1'</a:t>
            </a:r>
            <a:endParaRPr sz="200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604385" cy="256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68707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3324860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AVG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(</a:t>
            </a:r>
            <a:r>
              <a:rPr sz="2200" dirty="0">
                <a:latin typeface="Ubuntu" panose="020B0504030602030204" pitchFamily="34" charset="0"/>
                <a:cs typeface="Consolas"/>
              </a:rPr>
              <a:t>)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functio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calculate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average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value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column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PAYLOAD_MASS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200" dirty="0">
                <a:latin typeface="Ubuntu" panose="020B0504030602030204" pitchFamily="34" charset="0"/>
                <a:cs typeface="Consolas"/>
              </a:rPr>
              <a:t>KG_</a:t>
            </a:r>
            <a:r>
              <a:rPr sz="2200" dirty="0">
                <a:latin typeface="Ubuntu" panose="020B0504030602030204" pitchFamily="34" charset="0"/>
                <a:cs typeface="Arial MT"/>
              </a:rPr>
              <a:t>.</a:t>
            </a: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clause,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filte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 dataset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perform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calculations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only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f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Booster_versio</a:t>
            </a:r>
            <a:r>
              <a:rPr sz="2200" dirty="0">
                <a:latin typeface="Ubuntu" panose="020B0504030602030204" pitchFamily="34" charset="0"/>
                <a:cs typeface="Consolas"/>
              </a:rPr>
              <a:t>n</a:t>
            </a:r>
            <a:r>
              <a:rPr sz="22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s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F</a:t>
            </a:r>
            <a:r>
              <a:rPr sz="2200" dirty="0">
                <a:latin typeface="Ubuntu" panose="020B0504030602030204" pitchFamily="34" charset="0"/>
                <a:cs typeface="Consolas"/>
              </a:rPr>
              <a:t>9</a:t>
            </a:r>
            <a:r>
              <a:rPr sz="22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v1.</a:t>
            </a:r>
            <a:r>
              <a:rPr sz="2200" spc="10" dirty="0">
                <a:latin typeface="Ubuntu" panose="020B0504030602030204" pitchFamily="34" charset="0"/>
                <a:cs typeface="Consolas"/>
              </a:rPr>
              <a:t>1</a:t>
            </a:r>
            <a:r>
              <a:rPr sz="2200" dirty="0">
                <a:latin typeface="Ubuntu" panose="020B0504030602030204" pitchFamily="34" charset="0"/>
                <a:cs typeface="Arial MT"/>
              </a:rPr>
              <a:t>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699"/>
            <a:ext cx="2687324" cy="1009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915" y="1671842"/>
            <a:ext cx="5545455" cy="4255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96215">
              <a:lnSpc>
                <a:spcPct val="100000"/>
              </a:lnSpc>
              <a:spcBef>
                <a:spcPts val="100"/>
              </a:spcBef>
              <a:buChar char="•"/>
              <a:tabLst>
                <a:tab pos="208915" algn="l"/>
              </a:tabLst>
            </a:pP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Summary</a:t>
            </a:r>
            <a:r>
              <a:rPr sz="2200" b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of</a:t>
            </a:r>
            <a:r>
              <a:rPr sz="2200" b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methodologies</a:t>
            </a:r>
            <a:endParaRPr sz="2200" dirty="0">
              <a:latin typeface="Ubuntu" panose="020B0504030602030204" pitchFamily="34" charset="0"/>
              <a:cs typeface="Arial"/>
            </a:endParaRPr>
          </a:p>
          <a:p>
            <a:pPr marL="894080" lvl="1" indent="-382905">
              <a:lnSpc>
                <a:spcPct val="100000"/>
              </a:lnSpc>
              <a:spcBef>
                <a:spcPts val="15"/>
              </a:spcBef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000" spc="-1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collection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000" spc="-1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wrangling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EDA</a:t>
            </a:r>
            <a:r>
              <a:rPr sz="2000" spc="-1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visualization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ED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000" spc="-114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SQL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Building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interactive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map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Folium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Building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Dashboard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Plotly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Predictive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(Classification)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208279" indent="-196215">
              <a:lnSpc>
                <a:spcPct val="100000"/>
              </a:lnSpc>
              <a:spcBef>
                <a:spcPts val="1385"/>
              </a:spcBef>
              <a:buChar char="•"/>
              <a:tabLst>
                <a:tab pos="208915" algn="l"/>
              </a:tabLst>
            </a:pP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Summary</a:t>
            </a:r>
            <a:r>
              <a:rPr sz="2200" b="1" spc="-3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of</a:t>
            </a:r>
            <a:r>
              <a:rPr sz="2200" b="1" spc="-3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all</a:t>
            </a:r>
            <a:r>
              <a:rPr sz="2200" b="1" spc="-2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results</a:t>
            </a:r>
            <a:endParaRPr sz="2200" dirty="0">
              <a:latin typeface="Ubuntu" panose="020B0504030602030204" pitchFamily="34" charset="0"/>
              <a:cs typeface="Arial"/>
            </a:endParaRPr>
          </a:p>
          <a:p>
            <a:pPr marL="894080" lvl="1" indent="-382905">
              <a:lnSpc>
                <a:spcPct val="100000"/>
              </a:lnSpc>
              <a:spcBef>
                <a:spcPts val="15"/>
              </a:spcBef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Exploratory</a:t>
            </a:r>
            <a:r>
              <a:rPr sz="2000" spc="-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000" spc="-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results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Interactive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analytics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demo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screenshots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Predictive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results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1916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</a:rPr>
              <a:t>Executive</a:t>
            </a:r>
            <a:r>
              <a:rPr spc="-95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945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First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Successful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Ground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Landing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1724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5005705" cy="1726755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8605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465"/>
              </a:spcBef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6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MIN(DATE)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 marR="170815" indent="27876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AS first_successful_landing_date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17424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338455" algn="ctr">
              <a:lnSpc>
                <a:spcPct val="100000"/>
              </a:lnSpc>
            </a:pP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3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'Success</a:t>
            </a:r>
            <a:r>
              <a:rPr sz="2000" spc="-30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(ground</a:t>
            </a:r>
            <a:r>
              <a:rPr sz="2000" spc="-30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pad)'</a:t>
            </a:r>
            <a:endParaRPr sz="200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4053823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755275" cy="255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MIN(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)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functio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</a:t>
            </a:r>
            <a:r>
              <a:rPr sz="2200" dirty="0">
                <a:latin typeface="Ubuntu" panose="020B0504030602030204" pitchFamily="34" charset="0"/>
                <a:cs typeface="Arial MT"/>
              </a:rPr>
              <a:t>o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fin</a:t>
            </a:r>
            <a:r>
              <a:rPr sz="2200" dirty="0">
                <a:latin typeface="Ubuntu" panose="020B0504030602030204" pitchFamily="34" charset="0"/>
                <a:cs typeface="Arial MT"/>
              </a:rPr>
              <a:t>d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out  the earliest date in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column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DATE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199390" marR="16383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  <a:tab pos="157924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lang="en-US" sz="2200" spc="-595" dirty="0">
                <a:latin typeface="Ubuntu" panose="020B0504030602030204" pitchFamily="34" charset="0"/>
                <a:cs typeface="Consolas"/>
              </a:rPr>
              <a:t> 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clause,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filte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 dataset to perform </a:t>
            </a:r>
            <a:r>
              <a:rPr sz="2200" dirty="0">
                <a:latin typeface="Ubuntu" panose="020B0504030602030204" pitchFamily="34" charset="0"/>
                <a:cs typeface="Arial MT"/>
              </a:rPr>
              <a:t>a search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only if </a:t>
            </a:r>
            <a:r>
              <a:rPr sz="2200" spc="-60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Landing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outcom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s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Success  (ground</a:t>
            </a:r>
            <a:r>
              <a:rPr sz="2200" spc="-2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Consolas"/>
              </a:rPr>
              <a:t>pad)</a:t>
            </a:r>
            <a:r>
              <a:rPr sz="2200" dirty="0">
                <a:latin typeface="Ubuntu" panose="020B0504030602030204" pitchFamily="34" charset="0"/>
                <a:cs typeface="Arial MT"/>
              </a:rPr>
              <a:t>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517200"/>
            <a:ext cx="3495224" cy="10133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62984"/>
            <a:ext cx="98209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Successful</a:t>
            </a:r>
            <a:r>
              <a:rPr sz="25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Drone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Ship</a:t>
            </a:r>
            <a:r>
              <a:rPr sz="25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Landing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with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z="25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between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4000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and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6000</a:t>
            </a:r>
            <a:endParaRPr sz="25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4925" y="1453674"/>
            <a:ext cx="12486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0724" y="1917050"/>
            <a:ext cx="7603684" cy="1418978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86055" rIns="0" bIns="0" rtlCol="0">
            <a:spAutoFit/>
          </a:bodyPr>
          <a:lstStyle/>
          <a:p>
            <a:pPr marL="85725" marR="3775710">
              <a:lnSpc>
                <a:spcPct val="100000"/>
              </a:lnSpc>
              <a:spcBef>
                <a:spcPts val="1465"/>
              </a:spcBef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9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BOOSTER_VERSION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2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542925" marR="103505" indent="-457200">
              <a:lnSpc>
                <a:spcPct val="100000"/>
              </a:lnSpc>
              <a:tabLst>
                <a:tab pos="2174240" algn="l"/>
                <a:tab pos="318833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 </a:t>
            </a: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'Success (drone ship)' </a:t>
            </a:r>
            <a:r>
              <a:rPr sz="2000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AND (PAYLOAD_MASS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</a:t>
            </a:r>
            <a:r>
              <a:rPr sz="2000" spc="-2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BETWEEN</a:t>
            </a:r>
            <a:r>
              <a:rPr sz="2000" spc="5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37761C"/>
                </a:solidFill>
                <a:latin typeface="Ubuntu" panose="020B0504030602030204" pitchFamily="34" charset="0"/>
                <a:cs typeface="Consolas"/>
              </a:rPr>
              <a:t>4000</a:t>
            </a:r>
            <a:r>
              <a:rPr sz="2000" spc="-15" dirty="0">
                <a:solidFill>
                  <a:srgbClr val="37761C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AND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37761C"/>
                </a:solidFill>
                <a:latin typeface="Ubuntu" panose="020B0504030602030204" pitchFamily="34" charset="0"/>
                <a:cs typeface="Consolas"/>
              </a:rPr>
              <a:t>6000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)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925" y="4053823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83475" y="4053823"/>
            <a:ext cx="6361430" cy="221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clause,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filte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datase</a:t>
            </a:r>
            <a:r>
              <a:rPr sz="2200" dirty="0">
                <a:latin typeface="Ubuntu" panose="020B0504030602030204" pitchFamily="34" charset="0"/>
                <a:cs typeface="Arial MT"/>
              </a:rPr>
              <a:t>t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</a:t>
            </a:r>
            <a:r>
              <a:rPr sz="2200" dirty="0">
                <a:latin typeface="Ubuntu" panose="020B0504030602030204" pitchFamily="34" charset="0"/>
                <a:cs typeface="Arial MT"/>
              </a:rPr>
              <a:t>o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perfor</a:t>
            </a:r>
            <a:r>
              <a:rPr sz="2200" dirty="0">
                <a:latin typeface="Ubuntu" panose="020B0504030602030204" pitchFamily="34" charset="0"/>
                <a:cs typeface="Arial MT"/>
              </a:rPr>
              <a:t>m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a  search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i</a:t>
            </a:r>
            <a:r>
              <a:rPr sz="2200" dirty="0">
                <a:latin typeface="Ubuntu" panose="020B0504030602030204" pitchFamily="34" charset="0"/>
                <a:cs typeface="Arial MT"/>
              </a:rPr>
              <a:t>f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Landing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  </a:t>
            </a:r>
            <a:r>
              <a:rPr sz="2200" u="heavy" spc="21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outcom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s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Succes</a:t>
            </a:r>
            <a:r>
              <a:rPr sz="2200" dirty="0">
                <a:latin typeface="Ubuntu" panose="020B0504030602030204" pitchFamily="34" charset="0"/>
                <a:cs typeface="Consolas"/>
              </a:rPr>
              <a:t>s</a:t>
            </a:r>
            <a:r>
              <a:rPr sz="22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(drone  ship)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marR="32384" lvl="1" indent="-397510" algn="just">
              <a:lnSpc>
                <a:spcPct val="100000"/>
              </a:lnSpc>
              <a:spcBef>
                <a:spcPts val="1400"/>
              </a:spcBef>
              <a:buChar char="○"/>
              <a:tabLst>
                <a:tab pos="8858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AN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D</a:t>
            </a:r>
            <a:r>
              <a:rPr sz="2200" spc="-60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operato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</a:t>
            </a:r>
            <a:r>
              <a:rPr sz="2200" dirty="0">
                <a:latin typeface="Ubuntu" panose="020B0504030602030204" pitchFamily="34" charset="0"/>
                <a:cs typeface="Arial MT"/>
              </a:rPr>
              <a:t>o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displa</a:t>
            </a:r>
            <a:r>
              <a:rPr sz="2200" dirty="0">
                <a:latin typeface="Ubuntu" panose="020B0504030602030204" pitchFamily="34" charset="0"/>
                <a:cs typeface="Arial MT"/>
              </a:rPr>
              <a:t>y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a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record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if  additional </a:t>
            </a:r>
            <a:r>
              <a:rPr sz="2200" dirty="0">
                <a:latin typeface="Ubuntu" panose="020B0504030602030204" pitchFamily="34" charset="0"/>
                <a:cs typeface="Arial MT"/>
              </a:rPr>
              <a:t>condition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PAYLOAD_MASS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KG_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between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4000</a:t>
            </a:r>
            <a:r>
              <a:rPr sz="220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2200" spc="59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6000.</a:t>
            </a:r>
            <a:endParaRPr sz="2200" dirty="0">
              <a:latin typeface="Ubuntu" panose="020B0504030602030204" pitchFamily="34" charset="0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850" y="4517200"/>
            <a:ext cx="1795199" cy="21414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5" y="505986"/>
            <a:ext cx="10464039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>
                <a:solidFill>
                  <a:schemeClr val="tx2"/>
                </a:solidFill>
                <a:latin typeface="Ubuntu" panose="020B0504030602030204" pitchFamily="34" charset="0"/>
              </a:rPr>
              <a:t>Total</a:t>
            </a:r>
            <a:r>
              <a:rPr sz="31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spc="-5" dirty="0">
                <a:solidFill>
                  <a:schemeClr val="tx2"/>
                </a:solidFill>
                <a:latin typeface="Ubuntu" panose="020B0504030602030204" pitchFamily="34" charset="0"/>
              </a:rPr>
              <a:t>Number</a:t>
            </a:r>
            <a:r>
              <a:rPr sz="31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spc="-5" dirty="0">
                <a:solidFill>
                  <a:schemeClr val="tx2"/>
                </a:solidFill>
                <a:latin typeface="Ubuntu" panose="020B0504030602030204" pitchFamily="34" charset="0"/>
              </a:rPr>
              <a:t>of</a:t>
            </a:r>
            <a:r>
              <a:rPr sz="31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spc="-10" dirty="0">
                <a:solidFill>
                  <a:schemeClr val="tx2"/>
                </a:solidFill>
                <a:latin typeface="Ubuntu" panose="020B0504030602030204" pitchFamily="34" charset="0"/>
              </a:rPr>
              <a:t>Successful</a:t>
            </a:r>
            <a:r>
              <a:rPr sz="31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spc="-5" dirty="0">
                <a:solidFill>
                  <a:schemeClr val="tx2"/>
                </a:solidFill>
                <a:latin typeface="Ubuntu" panose="020B0504030602030204" pitchFamily="34" charset="0"/>
              </a:rPr>
              <a:t>and</a:t>
            </a:r>
            <a:r>
              <a:rPr sz="3100" spc="-10" dirty="0">
                <a:solidFill>
                  <a:schemeClr val="tx2"/>
                </a:solidFill>
                <a:latin typeface="Ubuntu" panose="020B0504030602030204" pitchFamily="34" charset="0"/>
              </a:rPr>
              <a:t> Failure</a:t>
            </a:r>
            <a:r>
              <a:rPr sz="31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dirty="0">
                <a:solidFill>
                  <a:schemeClr val="tx2"/>
                </a:solidFill>
                <a:latin typeface="Ubuntu" panose="020B0504030602030204" pitchFamily="34" charset="0"/>
              </a:rPr>
              <a:t>Mission</a:t>
            </a:r>
            <a:r>
              <a:rPr sz="31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spc="-5" dirty="0">
                <a:solidFill>
                  <a:schemeClr val="tx2"/>
                </a:solidFill>
                <a:latin typeface="Ubuntu" panose="020B0504030602030204" pitchFamily="34" charset="0"/>
              </a:rPr>
              <a:t>Outcomes</a:t>
            </a:r>
            <a:endParaRPr sz="31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00393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848860" cy="1368323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6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MISSION_OUTCOME,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 marR="493395" indent="914400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COUNT(</a:t>
            </a:r>
            <a:r>
              <a:rPr sz="2000" spc="-5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*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)</a:t>
            </a:r>
            <a:r>
              <a:rPr sz="2000" spc="-4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AS</a:t>
            </a:r>
            <a:r>
              <a:rPr sz="2000" spc="-4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total_number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GROUP</a:t>
            </a:r>
            <a:r>
              <a:rPr sz="2000" spc="-4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BY</a:t>
            </a:r>
            <a:r>
              <a:rPr sz="2000" spc="-4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MISSION_OUTCOME</a:t>
            </a:r>
            <a:endParaRPr sz="200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833620" cy="44345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93091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COUNT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(</a:t>
            </a:r>
            <a:r>
              <a:rPr sz="2200" dirty="0">
                <a:latin typeface="Ubuntu" panose="020B0504030602030204" pitchFamily="34" charset="0"/>
                <a:cs typeface="Consolas"/>
              </a:rPr>
              <a:t>)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functio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calculate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total number of </a:t>
            </a:r>
            <a:r>
              <a:rPr sz="2200" dirty="0">
                <a:latin typeface="Ubuntu" panose="020B0504030602030204" pitchFamily="34" charset="0"/>
                <a:cs typeface="Arial MT"/>
              </a:rPr>
              <a:t> columns.</a:t>
            </a:r>
          </a:p>
          <a:p>
            <a:pPr marL="199390" marR="56197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GROU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P</a:t>
            </a:r>
            <a:r>
              <a:rPr sz="2200" spc="-1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B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Y</a:t>
            </a:r>
            <a:r>
              <a:rPr sz="2200" spc="-58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statement, 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groups </a:t>
            </a:r>
            <a:r>
              <a:rPr sz="2200" dirty="0">
                <a:latin typeface="Ubuntu" panose="020B0504030602030204" pitchFamily="34" charset="0"/>
                <a:cs typeface="Arial MT"/>
              </a:rPr>
              <a:t>rows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that have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same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values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into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summary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rows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find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total number in each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Mission_outcome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199390" marR="71437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According to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result,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SpaceX </a:t>
            </a:r>
            <a:r>
              <a:rPr sz="2200" i="1" spc="-605" dirty="0">
                <a:latin typeface="Ubuntu" panose="020B0504030602030204" pitchFamily="34" charset="0"/>
                <a:cs typeface="Arial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seems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have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successfully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completed nearly 99% of its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missions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700"/>
            <a:ext cx="4761799" cy="17856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86819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Boosters</a:t>
            </a:r>
            <a:r>
              <a:rPr spc="-4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Carried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Maximum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6072076" cy="1880643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000125" marR="662305" indent="-914400">
              <a:lnSpc>
                <a:spcPct val="100000"/>
              </a:lnSpc>
              <a:spcBef>
                <a:spcPts val="265"/>
              </a:spcBef>
              <a:tabLst>
                <a:tab pos="295211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DISTINCT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BOOSTER_VERSION,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PAYLOAD_MASS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6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87020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PAYLOAD_MASS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</a:t>
            </a:r>
            <a:r>
              <a:rPr sz="2000" spc="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4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latin typeface="Ubuntu" panose="020B0504030602030204" pitchFamily="34" charset="0"/>
                <a:cs typeface="Consolas"/>
              </a:rPr>
              <a:t>(</a:t>
            </a:r>
          </a:p>
          <a:p>
            <a:pPr marL="1000125" marR="161290">
              <a:lnSpc>
                <a:spcPct val="100000"/>
              </a:lnSpc>
              <a:tabLst>
                <a:tab pos="448437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</a:t>
            </a:r>
            <a:r>
              <a:rPr sz="2000" dirty="0">
                <a:latin typeface="Ubuntu" panose="020B0504030602030204" pitchFamily="34" charset="0"/>
                <a:cs typeface="Consolas"/>
              </a:rPr>
              <a:t>T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 MAX(PAYLOAD_MASS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KG_)  FROM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SPACEXTBL)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1453674"/>
            <a:ext cx="7821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68294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	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•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924" y="4003040"/>
            <a:ext cx="6378575" cy="203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2346325" algn="l"/>
              </a:tabLst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Using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a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subquery,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first,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find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maximum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value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of </a:t>
            </a:r>
            <a:r>
              <a:rPr sz="20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000" dirty="0">
                <a:latin typeface="Ubuntu" panose="020B0504030602030204" pitchFamily="34" charset="0"/>
                <a:cs typeface="Arial MT"/>
              </a:rPr>
              <a:t>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payloa</a:t>
            </a:r>
            <a:r>
              <a:rPr sz="2000" dirty="0">
                <a:latin typeface="Ubuntu" panose="020B0504030602030204" pitchFamily="34" charset="0"/>
                <a:cs typeface="Arial MT"/>
              </a:rPr>
              <a:t>d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b</a:t>
            </a:r>
            <a:r>
              <a:rPr sz="2000" dirty="0">
                <a:latin typeface="Ubuntu" panose="020B0504030602030204" pitchFamily="34" charset="0"/>
                <a:cs typeface="Arial MT"/>
              </a:rPr>
              <a:t>y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usin</a:t>
            </a:r>
            <a:r>
              <a:rPr sz="2000" dirty="0">
                <a:latin typeface="Ubuntu" panose="020B0504030602030204" pitchFamily="34" charset="0"/>
                <a:cs typeface="Arial MT"/>
              </a:rPr>
              <a:t>g</a:t>
            </a:r>
            <a:r>
              <a:rPr sz="2000" spc="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MAX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(</a:t>
            </a:r>
            <a:r>
              <a:rPr sz="2000" dirty="0">
                <a:latin typeface="Ubuntu" panose="020B0504030602030204" pitchFamily="34" charset="0"/>
                <a:cs typeface="Consolas"/>
              </a:rPr>
              <a:t>)</a:t>
            </a:r>
            <a:r>
              <a:rPr sz="20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function</a:t>
            </a:r>
            <a:r>
              <a:rPr sz="2000" dirty="0">
                <a:latin typeface="Ubuntu" panose="020B0504030602030204" pitchFamily="34" charset="0"/>
                <a:cs typeface="Arial MT"/>
              </a:rPr>
              <a:t>,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an</a:t>
            </a:r>
            <a:r>
              <a:rPr sz="2000" dirty="0">
                <a:latin typeface="Ubuntu" panose="020B0504030602030204" pitchFamily="34" charset="0"/>
                <a:cs typeface="Arial MT"/>
              </a:rPr>
              <a:t>d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second, 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filter the dataset to perform </a:t>
            </a:r>
            <a:r>
              <a:rPr sz="2000" dirty="0">
                <a:latin typeface="Ubuntu" panose="020B0504030602030204" pitchFamily="34" charset="0"/>
                <a:cs typeface="Arial MT"/>
              </a:rPr>
              <a:t>a search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if </a:t>
            </a:r>
            <a:r>
              <a:rPr sz="20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PAYLOAD_MASS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</a:t>
            </a:r>
            <a:r>
              <a:rPr sz="2000" dirty="0">
                <a:latin typeface="Ubuntu" panose="020B0504030602030204" pitchFamily="34" charset="0"/>
                <a:cs typeface="Consolas"/>
              </a:rPr>
              <a:t>_</a:t>
            </a:r>
            <a:r>
              <a:rPr sz="20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000" dirty="0">
                <a:latin typeface="Ubuntu" panose="020B0504030602030204" pitchFamily="34" charset="0"/>
                <a:cs typeface="Arial MT"/>
              </a:rPr>
              <a:t>s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000" dirty="0">
                <a:latin typeface="Ubuntu" panose="020B0504030602030204" pitchFamily="34" charset="0"/>
                <a:cs typeface="Arial MT"/>
              </a:rPr>
              <a:t>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maximum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value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o</a:t>
            </a:r>
            <a:r>
              <a:rPr sz="2000" dirty="0">
                <a:latin typeface="Ubuntu" panose="020B0504030602030204" pitchFamily="34" charset="0"/>
                <a:cs typeface="Arial MT"/>
              </a:rPr>
              <a:t>f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the  payload.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According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result,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version</a:t>
            </a:r>
            <a:r>
              <a:rPr sz="2000" spc="4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F9</a:t>
            </a:r>
            <a:r>
              <a:rPr sz="2000" spc="-2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B5</a:t>
            </a:r>
            <a:r>
              <a:rPr sz="2000" spc="-2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B10xx.x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199390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boosters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could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carried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0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maximum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payload.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9600" y="1917050"/>
            <a:ext cx="3086999" cy="44174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620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2015</a:t>
            </a:r>
            <a:r>
              <a:rPr spc="-5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4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0962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5233876" cy="2150589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000125" marR="1565910" indent="-914400">
              <a:lnSpc>
                <a:spcPts val="2400"/>
              </a:lnSpc>
              <a:spcBef>
                <a:spcPts val="70"/>
              </a:spcBef>
              <a:tabLst>
                <a:tab pos="231521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</a:t>
            </a:r>
            <a:r>
              <a:rPr sz="2000" dirty="0">
                <a:latin typeface="Ubuntu" panose="020B0504030602030204" pitchFamily="34" charset="0"/>
                <a:cs typeface="Consolas"/>
              </a:rPr>
              <a:t>T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 LANDING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OUTCOME,  BOOSTER_VERSION, </a:t>
            </a:r>
            <a:r>
              <a:rPr sz="200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LAUNCH_SITE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ts val="232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6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17424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1000125" marR="195580" indent="457200">
              <a:lnSpc>
                <a:spcPct val="100000"/>
              </a:lnSpc>
            </a:pP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35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'Failure</a:t>
            </a:r>
            <a:r>
              <a:rPr sz="2000" spc="-3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(drone</a:t>
            </a:r>
            <a:r>
              <a:rPr sz="2000" spc="-3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ship)' </a:t>
            </a:r>
            <a:r>
              <a:rPr sz="2000" spc="-108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AND</a:t>
            </a:r>
            <a:r>
              <a:rPr sz="2000" spc="-2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YEAR(DATE)</a:t>
            </a:r>
            <a:r>
              <a:rPr sz="2000" spc="2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2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'2015'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000" y="1453674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3036" y="4339932"/>
            <a:ext cx="11153848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4310">
              <a:lnSpc>
                <a:spcPct val="100000"/>
              </a:lnSpc>
              <a:spcBef>
                <a:spcPts val="100"/>
              </a:spcBef>
              <a:tabLst>
                <a:tab pos="200025" algn="l"/>
                <a:tab pos="8933815" algn="l"/>
              </a:tabLst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000" dirty="0">
                <a:latin typeface="Ubuntu" panose="020B0504030602030204" pitchFamily="34" charset="0"/>
                <a:cs typeface="Arial MT"/>
              </a:rPr>
              <a:t>n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000" dirty="0">
                <a:latin typeface="Ubuntu" panose="020B0504030602030204" pitchFamily="34" charset="0"/>
                <a:cs typeface="Arial MT"/>
              </a:rPr>
              <a:t>e</a:t>
            </a:r>
            <a:r>
              <a:rPr sz="20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z="20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lang="en-US" sz="20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clause,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filte</a:t>
            </a:r>
            <a:r>
              <a:rPr sz="2000" dirty="0">
                <a:latin typeface="Ubuntu" panose="020B0504030602030204" pitchFamily="34" charset="0"/>
                <a:cs typeface="Arial MT"/>
              </a:rPr>
              <a:t>r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000" dirty="0">
                <a:latin typeface="Ubuntu" panose="020B0504030602030204" pitchFamily="34" charset="0"/>
                <a:cs typeface="Arial MT"/>
              </a:rPr>
              <a:t>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datase</a:t>
            </a:r>
            <a:r>
              <a:rPr sz="2000" dirty="0">
                <a:latin typeface="Ubuntu" panose="020B0504030602030204" pitchFamily="34" charset="0"/>
                <a:cs typeface="Arial MT"/>
              </a:rPr>
              <a:t>t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t</a:t>
            </a:r>
            <a:r>
              <a:rPr sz="2000" dirty="0">
                <a:latin typeface="Ubuntu" panose="020B0504030602030204" pitchFamily="34" charset="0"/>
                <a:cs typeface="Arial MT"/>
              </a:rPr>
              <a:t>o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perfor</a:t>
            </a:r>
            <a:r>
              <a:rPr sz="2000" dirty="0">
                <a:latin typeface="Ubuntu" panose="020B0504030602030204" pitchFamily="34" charset="0"/>
                <a:cs typeface="Arial MT"/>
              </a:rPr>
              <a:t>m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a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search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i</a:t>
            </a:r>
            <a:r>
              <a:rPr sz="2000" dirty="0">
                <a:latin typeface="Ubuntu" panose="020B0504030602030204" pitchFamily="34" charset="0"/>
                <a:cs typeface="Arial MT"/>
              </a:rPr>
              <a:t>f</a:t>
            </a:r>
            <a:r>
              <a:rPr sz="2000" spc="5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Landing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</a:t>
            </a:r>
            <a:r>
              <a:rPr sz="2000" dirty="0">
                <a:latin typeface="Ubuntu" panose="020B0504030602030204" pitchFamily="34" charset="0"/>
                <a:cs typeface="Consolas"/>
              </a:rPr>
              <a:t>e</a:t>
            </a:r>
            <a:r>
              <a:rPr sz="20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lang="en-US" sz="20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Failure</a:t>
            </a:r>
            <a:r>
              <a:rPr sz="2000" spc="-4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(drone</a:t>
            </a:r>
            <a:r>
              <a:rPr sz="2000" spc="-4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5" dirty="0">
                <a:latin typeface="Ubuntu" panose="020B0504030602030204" pitchFamily="34" charset="0"/>
                <a:cs typeface="Consolas"/>
              </a:rPr>
              <a:t>ship)</a:t>
            </a:r>
            <a:r>
              <a:rPr sz="2000" spc="5" dirty="0">
                <a:latin typeface="Ubuntu" panose="020B0504030602030204" pitchFamily="34" charset="0"/>
                <a:cs typeface="Arial MT"/>
              </a:rPr>
              <a:t>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0" marR="206375" lvl="1">
              <a:lnSpc>
                <a:spcPct val="100000"/>
              </a:lnSpc>
              <a:spcBef>
                <a:spcPts val="1400"/>
              </a:spcBef>
              <a:tabLst>
                <a:tab pos="396875" algn="l"/>
                <a:tab pos="885825" algn="l"/>
              </a:tabLst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000" dirty="0">
                <a:latin typeface="Ubuntu" panose="020B0504030602030204" pitchFamily="34" charset="0"/>
                <a:cs typeface="Arial MT"/>
              </a:rPr>
              <a:t>g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000" dirty="0">
                <a:latin typeface="Ubuntu" panose="020B0504030602030204" pitchFamily="34" charset="0"/>
                <a:cs typeface="Arial MT"/>
              </a:rPr>
              <a:t>e</a:t>
            </a:r>
            <a:r>
              <a:rPr sz="20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AN</a:t>
            </a:r>
            <a:r>
              <a:rPr sz="20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D</a:t>
            </a:r>
            <a:r>
              <a:rPr lang="en-US" sz="200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600" dirty="0">
                <a:latin typeface="Ubuntu" panose="020B0504030602030204" pitchFamily="34" charset="0"/>
                <a:cs typeface="Consolas"/>
              </a:rPr>
              <a:t> </a:t>
            </a:r>
            <a:r>
              <a:rPr lang="en-US" sz="2000" spc="-600" dirty="0">
                <a:latin typeface="Ubuntu" panose="020B0504030602030204" pitchFamily="34" charset="0"/>
                <a:cs typeface="Consolas"/>
              </a:rPr>
              <a:t> 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operato</a:t>
            </a:r>
            <a:r>
              <a:rPr sz="2000" dirty="0">
                <a:latin typeface="Ubuntu" panose="020B0504030602030204" pitchFamily="34" charset="0"/>
                <a:cs typeface="Arial MT"/>
              </a:rPr>
              <a:t>r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t</a:t>
            </a:r>
            <a:r>
              <a:rPr sz="2000" dirty="0">
                <a:latin typeface="Ubuntu" panose="020B0504030602030204" pitchFamily="34" charset="0"/>
                <a:cs typeface="Arial MT"/>
              </a:rPr>
              <a:t>o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displa</a:t>
            </a:r>
            <a:r>
              <a:rPr sz="2000" dirty="0">
                <a:latin typeface="Ubuntu" panose="020B0504030602030204" pitchFamily="34" charset="0"/>
                <a:cs typeface="Arial MT"/>
              </a:rPr>
              <a:t>y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a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record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i</a:t>
            </a:r>
            <a:r>
              <a:rPr sz="2000" dirty="0">
                <a:latin typeface="Ubuntu" panose="020B0504030602030204" pitchFamily="34" charset="0"/>
                <a:cs typeface="Arial MT"/>
              </a:rPr>
              <a:t>f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additiona</a:t>
            </a:r>
            <a:r>
              <a:rPr sz="2000" dirty="0">
                <a:latin typeface="Ubuntu" panose="020B0504030602030204" pitchFamily="34" charset="0"/>
                <a:cs typeface="Arial MT"/>
              </a:rPr>
              <a:t>l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condition</a:t>
            </a:r>
            <a:r>
              <a:rPr sz="2000" spc="3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YEA</a:t>
            </a:r>
            <a:r>
              <a:rPr sz="2000" dirty="0">
                <a:latin typeface="Ubuntu" panose="020B0504030602030204" pitchFamily="34" charset="0"/>
                <a:cs typeface="Consolas"/>
              </a:rPr>
              <a:t>R</a:t>
            </a:r>
            <a:r>
              <a:rPr sz="2000" spc="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lang="en-US" sz="20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2015.</a:t>
            </a:r>
            <a:endParaRPr lang="en-US" sz="2000" dirty="0">
              <a:latin typeface="Ubuntu" panose="020B0504030602030204" pitchFamily="34" charset="0"/>
              <a:cs typeface="Consolas"/>
            </a:endParaRPr>
          </a:p>
          <a:p>
            <a:pPr marL="885190">
              <a:lnSpc>
                <a:spcPct val="100000"/>
              </a:lnSpc>
            </a:pPr>
            <a:endParaRPr lang="en-US" sz="2000" spc="-5" dirty="0">
              <a:latin typeface="Ubuntu" panose="020B0504030602030204" pitchFamily="34" charset="0"/>
              <a:cs typeface="Arial MT"/>
            </a:endParaRPr>
          </a:p>
          <a:p>
            <a:pPr marL="885190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In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2015,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there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were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two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landing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failures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on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drone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ships.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3675" y="1917050"/>
            <a:ext cx="5005199" cy="135344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34485"/>
            <a:ext cx="99352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Rank</a:t>
            </a:r>
            <a:r>
              <a:rPr sz="28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Landing</a:t>
            </a:r>
            <a:r>
              <a:rPr sz="28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Outcomes</a:t>
            </a:r>
            <a:r>
              <a:rPr sz="28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10" dirty="0">
                <a:solidFill>
                  <a:schemeClr val="tx2"/>
                </a:solidFill>
                <a:latin typeface="Ubuntu" panose="020B0504030602030204" pitchFamily="34" charset="0"/>
              </a:rPr>
              <a:t>Between</a:t>
            </a:r>
            <a:r>
              <a:rPr sz="28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2010-06-04</a:t>
            </a:r>
            <a:r>
              <a:rPr sz="28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and</a:t>
            </a:r>
            <a:r>
              <a:rPr sz="28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2017-03-20</a:t>
            </a:r>
            <a:endParaRPr sz="28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6908800" cy="1931035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320"/>
              </a:spcBef>
              <a:tabLst>
                <a:tab pos="231330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 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OUTCOME,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 marR="467359" indent="914400">
              <a:lnSpc>
                <a:spcPct val="100000"/>
              </a:lnSpc>
              <a:tabLst>
                <a:tab pos="308864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COUNT(LANDING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OUTCOME)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AS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total_number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 marR="116205">
              <a:lnSpc>
                <a:spcPct val="100000"/>
              </a:lnSpc>
              <a:tabLst>
                <a:tab pos="259397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DATE BETWEEN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'2010-06-04'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AND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'2017-03-20' </a:t>
            </a:r>
            <a:r>
              <a:rPr sz="2000" spc="-108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GROUP BY</a:t>
            </a:r>
            <a:r>
              <a:rPr sz="200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ORDER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BY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total_number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DESC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1453674"/>
            <a:ext cx="823340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7241540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	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•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2270" y="3941461"/>
            <a:ext cx="7107253" cy="23249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770" marR="42545" indent="-179705">
              <a:lnSpc>
                <a:spcPct val="101699"/>
              </a:lnSpc>
              <a:spcBef>
                <a:spcPts val="95"/>
              </a:spcBef>
              <a:buChar char="•"/>
              <a:tabLst>
                <a:tab pos="192405" algn="l"/>
              </a:tabLst>
            </a:pPr>
            <a:r>
              <a:rPr dirty="0">
                <a:latin typeface="Ubuntu" panose="020B0504030602030204" pitchFamily="34" charset="0"/>
                <a:cs typeface="Arial MT"/>
              </a:rPr>
              <a:t>I</a:t>
            </a:r>
            <a:r>
              <a:rPr spc="15" dirty="0">
                <a:latin typeface="Ubuntu" panose="020B0504030602030204" pitchFamily="34" charset="0"/>
                <a:cs typeface="Arial MT"/>
              </a:rPr>
              <a:t>n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5" dirty="0">
                <a:latin typeface="Ubuntu" panose="020B0504030602030204" pitchFamily="34" charset="0"/>
                <a:cs typeface="Arial MT"/>
              </a:rPr>
              <a:t>th</a:t>
            </a:r>
            <a:r>
              <a:rPr spc="15" dirty="0">
                <a:latin typeface="Ubuntu" panose="020B0504030602030204" pitchFamily="34" charset="0"/>
                <a:cs typeface="Arial MT"/>
              </a:rPr>
              <a:t>e</a:t>
            </a:r>
            <a:r>
              <a:rPr spc="20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pc="1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pc="-535" dirty="0">
                <a:latin typeface="Ubuntu" panose="020B0504030602030204" pitchFamily="34" charset="0"/>
                <a:cs typeface="Consolas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clause,</a:t>
            </a:r>
            <a:r>
              <a:rPr spc="5" dirty="0">
                <a:latin typeface="Ubuntu" panose="020B0504030602030204" pitchFamily="34" charset="0"/>
                <a:cs typeface="Arial MT"/>
              </a:rPr>
              <a:t> filte</a:t>
            </a:r>
            <a:r>
              <a:rPr spc="10" dirty="0">
                <a:latin typeface="Ubuntu" panose="020B0504030602030204" pitchFamily="34" charset="0"/>
                <a:cs typeface="Arial MT"/>
              </a:rPr>
              <a:t>r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5" dirty="0">
                <a:latin typeface="Ubuntu" panose="020B0504030602030204" pitchFamily="34" charset="0"/>
                <a:cs typeface="Arial MT"/>
              </a:rPr>
              <a:t>th</a:t>
            </a:r>
            <a:r>
              <a:rPr spc="15" dirty="0">
                <a:latin typeface="Ubuntu" panose="020B0504030602030204" pitchFamily="34" charset="0"/>
                <a:cs typeface="Arial MT"/>
              </a:rPr>
              <a:t>e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datase</a:t>
            </a:r>
            <a:r>
              <a:rPr spc="5" dirty="0">
                <a:latin typeface="Ubuntu" panose="020B0504030602030204" pitchFamily="34" charset="0"/>
                <a:cs typeface="Arial MT"/>
              </a:rPr>
              <a:t>t </a:t>
            </a:r>
            <a:r>
              <a:rPr dirty="0">
                <a:latin typeface="Ubuntu" panose="020B0504030602030204" pitchFamily="34" charset="0"/>
                <a:cs typeface="Arial MT"/>
              </a:rPr>
              <a:t>t</a:t>
            </a:r>
            <a:r>
              <a:rPr spc="15" dirty="0">
                <a:latin typeface="Ubuntu" panose="020B0504030602030204" pitchFamily="34" charset="0"/>
                <a:cs typeface="Arial MT"/>
              </a:rPr>
              <a:t>o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perfor</a:t>
            </a:r>
            <a:r>
              <a:rPr spc="25" dirty="0">
                <a:latin typeface="Ubuntu" panose="020B0504030602030204" pitchFamily="34" charset="0"/>
                <a:cs typeface="Arial MT"/>
              </a:rPr>
              <a:t>m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a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search  </a:t>
            </a:r>
            <a:r>
              <a:rPr spc="5" dirty="0">
                <a:latin typeface="Ubuntu" panose="020B0504030602030204" pitchFamily="34" charset="0"/>
                <a:cs typeface="Arial MT"/>
              </a:rPr>
              <a:t>if </a:t>
            </a:r>
            <a:r>
              <a:rPr spc="10" dirty="0">
                <a:latin typeface="Ubuntu" panose="020B0504030602030204" pitchFamily="34" charset="0"/>
                <a:cs typeface="Arial MT"/>
              </a:rPr>
              <a:t>the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date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is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between</a:t>
            </a:r>
            <a:r>
              <a:rPr spc="2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Consolas"/>
              </a:rPr>
              <a:t>2010-06-04</a:t>
            </a:r>
            <a:r>
              <a:rPr lang="en-US" spc="10" dirty="0">
                <a:latin typeface="Ubuntu" panose="020B0504030602030204" pitchFamily="34" charset="0"/>
                <a:cs typeface="Consolas"/>
              </a:rPr>
              <a:t> </a:t>
            </a:r>
            <a:r>
              <a:rPr spc="-525" dirty="0">
                <a:latin typeface="Ubuntu" panose="020B0504030602030204" pitchFamily="34" charset="0"/>
                <a:cs typeface="Consolas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and</a:t>
            </a:r>
            <a:r>
              <a:rPr spc="10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Consolas"/>
              </a:rPr>
              <a:t>2017-03-20</a:t>
            </a:r>
            <a:r>
              <a:rPr spc="15" dirty="0">
                <a:latin typeface="Ubuntu" panose="020B0504030602030204" pitchFamily="34" charset="0"/>
                <a:cs typeface="Arial MT"/>
              </a:rPr>
              <a:t>.</a:t>
            </a:r>
            <a:endParaRPr dirty="0">
              <a:latin typeface="Ubuntu" panose="020B0504030602030204" pitchFamily="34" charset="0"/>
              <a:cs typeface="Arial MT"/>
            </a:endParaRPr>
          </a:p>
          <a:p>
            <a:pPr marL="191770" marR="189865" indent="-179705">
              <a:lnSpc>
                <a:spcPct val="101800"/>
              </a:lnSpc>
              <a:spcBef>
                <a:spcPts val="1395"/>
              </a:spcBef>
              <a:buChar char="•"/>
              <a:tabLst>
                <a:tab pos="192405" algn="l"/>
                <a:tab pos="3667760" algn="l"/>
              </a:tabLst>
            </a:pPr>
            <a:r>
              <a:rPr spc="10" dirty="0">
                <a:latin typeface="Ubuntu" panose="020B0504030602030204" pitchFamily="34" charset="0"/>
                <a:cs typeface="Arial MT"/>
              </a:rPr>
              <a:t>Using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the</a:t>
            </a:r>
            <a:r>
              <a:rPr spc="1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ORDER </a:t>
            </a:r>
            <a:r>
              <a:rPr spc="15" dirty="0" err="1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BY</a:t>
            </a:r>
            <a:r>
              <a:rPr spc="15" dirty="0" err="1">
                <a:latin typeface="Ubuntu" panose="020B0504030602030204" pitchFamily="34" charset="0"/>
                <a:cs typeface="Arial MT"/>
              </a:rPr>
              <a:t>keyword</a:t>
            </a:r>
            <a:r>
              <a:rPr spc="10" dirty="0">
                <a:latin typeface="Ubuntu" panose="020B0504030602030204" pitchFamily="34" charset="0"/>
                <a:cs typeface="Arial MT"/>
              </a:rPr>
              <a:t> to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sort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the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records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by</a:t>
            </a:r>
            <a:r>
              <a:rPr spc="5" dirty="0">
                <a:latin typeface="Ubuntu" panose="020B0504030602030204" pitchFamily="34" charset="0"/>
                <a:cs typeface="Arial MT"/>
              </a:rPr>
              <a:t> total</a:t>
            </a:r>
            <a:r>
              <a:rPr lang="en-US"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numbe</a:t>
            </a:r>
            <a:r>
              <a:rPr spc="10" dirty="0">
                <a:latin typeface="Ubuntu" panose="020B0504030602030204" pitchFamily="34" charset="0"/>
                <a:cs typeface="Arial MT"/>
              </a:rPr>
              <a:t>r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o</a:t>
            </a:r>
            <a:r>
              <a:rPr spc="5" dirty="0">
                <a:latin typeface="Ubuntu" panose="020B0504030602030204" pitchFamily="34" charset="0"/>
                <a:cs typeface="Arial MT"/>
              </a:rPr>
              <a:t>f </a:t>
            </a:r>
            <a:r>
              <a:rPr spc="10" dirty="0">
                <a:latin typeface="Ubuntu" panose="020B0504030602030204" pitchFamily="34" charset="0"/>
                <a:cs typeface="Arial MT"/>
              </a:rPr>
              <a:t>landing</a:t>
            </a:r>
            <a:r>
              <a:rPr spc="5" dirty="0">
                <a:latin typeface="Ubuntu" panose="020B0504030602030204" pitchFamily="34" charset="0"/>
                <a:cs typeface="Arial MT"/>
              </a:rPr>
              <a:t>, </a:t>
            </a:r>
            <a:r>
              <a:rPr spc="10" dirty="0">
                <a:latin typeface="Ubuntu" panose="020B0504030602030204" pitchFamily="34" charset="0"/>
                <a:cs typeface="Arial MT"/>
              </a:rPr>
              <a:t>an</a:t>
            </a:r>
            <a:r>
              <a:rPr spc="15" dirty="0">
                <a:latin typeface="Ubuntu" panose="020B0504030602030204" pitchFamily="34" charset="0"/>
                <a:cs typeface="Arial MT"/>
              </a:rPr>
              <a:t>d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usin</a:t>
            </a:r>
            <a:r>
              <a:rPr spc="15" dirty="0">
                <a:latin typeface="Ubuntu" panose="020B0504030602030204" pitchFamily="34" charset="0"/>
                <a:cs typeface="Arial MT"/>
              </a:rPr>
              <a:t>g</a:t>
            </a:r>
            <a:r>
              <a:rPr lang="en-US" spc="1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DES</a:t>
            </a:r>
            <a:r>
              <a:rPr spc="1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C</a:t>
            </a:r>
            <a:r>
              <a:rPr lang="en-US" spc="15" dirty="0">
                <a:latin typeface="Ubuntu" panose="020B0504030602030204" pitchFamily="34" charset="0"/>
                <a:cs typeface="Consolas"/>
              </a:rPr>
              <a:t> </a:t>
            </a:r>
            <a:r>
              <a:rPr spc="-535" dirty="0">
                <a:latin typeface="Ubuntu" panose="020B0504030602030204" pitchFamily="34" charset="0"/>
                <a:cs typeface="Consolas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keyword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latin typeface="Ubuntu" panose="020B0504030602030204" pitchFamily="34" charset="0"/>
                <a:cs typeface="Arial MT"/>
              </a:rPr>
              <a:t>t</a:t>
            </a:r>
            <a:r>
              <a:rPr spc="15" dirty="0">
                <a:latin typeface="Ubuntu" panose="020B0504030602030204" pitchFamily="34" charset="0"/>
                <a:cs typeface="Arial MT"/>
              </a:rPr>
              <a:t>o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sort</a:t>
            </a:r>
            <a:r>
              <a:rPr spc="5" dirty="0">
                <a:latin typeface="Ubuntu" panose="020B0504030602030204" pitchFamily="34" charset="0"/>
                <a:cs typeface="Arial MT"/>
              </a:rPr>
              <a:t> the  </a:t>
            </a:r>
            <a:r>
              <a:rPr spc="15" dirty="0">
                <a:latin typeface="Ubuntu" panose="020B0504030602030204" pitchFamily="34" charset="0"/>
                <a:cs typeface="Arial MT"/>
              </a:rPr>
              <a:t>records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in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descending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-10" dirty="0">
                <a:latin typeface="Ubuntu" panose="020B0504030602030204" pitchFamily="34" charset="0"/>
                <a:cs typeface="Arial MT"/>
              </a:rPr>
              <a:t>order.</a:t>
            </a:r>
            <a:endParaRPr dirty="0">
              <a:latin typeface="Ubuntu" panose="020B0504030602030204" pitchFamily="34" charset="0"/>
              <a:cs typeface="Arial MT"/>
            </a:endParaRPr>
          </a:p>
          <a:p>
            <a:pPr marL="191770" marR="5080" indent="-179705">
              <a:lnSpc>
                <a:spcPct val="101800"/>
              </a:lnSpc>
              <a:spcBef>
                <a:spcPts val="1400"/>
              </a:spcBef>
              <a:buChar char="•"/>
              <a:tabLst>
                <a:tab pos="192405" algn="l"/>
              </a:tabLst>
            </a:pPr>
            <a:r>
              <a:rPr spc="10" dirty="0">
                <a:latin typeface="Ubuntu" panose="020B0504030602030204" pitchFamily="34" charset="0"/>
                <a:cs typeface="Arial MT"/>
              </a:rPr>
              <a:t>According to the results, the </a:t>
            </a:r>
            <a:r>
              <a:rPr spc="15" dirty="0">
                <a:latin typeface="Ubuntu" panose="020B0504030602030204" pitchFamily="34" charset="0"/>
                <a:cs typeface="Arial MT"/>
              </a:rPr>
              <a:t>number </a:t>
            </a:r>
            <a:r>
              <a:rPr spc="10" dirty="0">
                <a:latin typeface="Ubuntu" panose="020B0504030602030204" pitchFamily="34" charset="0"/>
                <a:cs typeface="Arial MT"/>
              </a:rPr>
              <a:t>of </a:t>
            </a:r>
            <a:r>
              <a:rPr spc="15" dirty="0">
                <a:latin typeface="Ubuntu" panose="020B0504030602030204" pitchFamily="34" charset="0"/>
                <a:cs typeface="Arial MT"/>
              </a:rPr>
              <a:t>successes </a:t>
            </a:r>
            <a:r>
              <a:rPr spc="10" dirty="0">
                <a:latin typeface="Ubuntu" panose="020B0504030602030204" pitchFamily="34" charset="0"/>
                <a:cs typeface="Arial MT"/>
              </a:rPr>
              <a:t>and </a:t>
            </a:r>
            <a:r>
              <a:rPr spc="15" dirty="0">
                <a:latin typeface="Ubuntu" panose="020B0504030602030204" pitchFamily="34" charset="0"/>
                <a:cs typeface="Arial MT"/>
              </a:rPr>
              <a:t> </a:t>
            </a:r>
            <a:r>
              <a:rPr spc="5" dirty="0">
                <a:latin typeface="Ubuntu" panose="020B0504030602030204" pitchFamily="34" charset="0"/>
                <a:cs typeface="Arial MT"/>
              </a:rPr>
              <a:t>failures</a:t>
            </a:r>
            <a:r>
              <a:rPr spc="10" dirty="0">
                <a:latin typeface="Ubuntu" panose="020B0504030602030204" pitchFamily="34" charset="0"/>
                <a:cs typeface="Arial MT"/>
              </a:rPr>
              <a:t> between</a:t>
            </a:r>
            <a:r>
              <a:rPr spc="20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2010-06-04</a:t>
            </a:r>
            <a:r>
              <a:rPr spc="20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and </a:t>
            </a:r>
            <a:r>
              <a:rPr spc="10" dirty="0">
                <a:latin typeface="Ubuntu" panose="020B0504030602030204" pitchFamily="34" charset="0"/>
                <a:cs typeface="Arial MT"/>
              </a:rPr>
              <a:t>2017-03-20</a:t>
            </a:r>
            <a:r>
              <a:rPr spc="20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was</a:t>
            </a:r>
            <a:r>
              <a:rPr spc="20"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similar.</a:t>
            </a:r>
            <a:endParaRPr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0850" y="1917050"/>
            <a:ext cx="3451174" cy="36373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DA651-5604-4108-BFF6-DBC40556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3E96D-D477-4585-BF3D-033E93374911}"/>
              </a:ext>
            </a:extLst>
          </p:cNvPr>
          <p:cNvSpPr txBox="1"/>
          <p:nvPr/>
        </p:nvSpPr>
        <p:spPr>
          <a:xfrm>
            <a:off x="1226718" y="2998113"/>
            <a:ext cx="9738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Ubuntu" panose="020B0504030602030204" pitchFamily="34" charset="0"/>
              </a:rPr>
              <a:t>Launch Sites Proximities Analysis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20490"/>
            <a:ext cx="6069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chemeClr val="tx2"/>
                </a:solidFill>
                <a:latin typeface="Ubuntu" panose="020B0504030602030204" pitchFamily="34" charset="0"/>
              </a:rPr>
              <a:t>All</a:t>
            </a:r>
            <a:r>
              <a:rPr sz="4000" spc="-4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z="4000"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Sites’</a:t>
            </a:r>
            <a:r>
              <a:rPr sz="4000" spc="-18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Locations</a:t>
            </a:r>
            <a:endParaRPr sz="40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2850" y="1493448"/>
            <a:ext cx="10802620" cy="4410075"/>
            <a:chOff x="712850" y="1493448"/>
            <a:chExt cx="10802620" cy="4410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850" y="1493448"/>
              <a:ext cx="6991350" cy="44100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0" y="1531548"/>
              <a:ext cx="6877049" cy="4295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3975" y="1493450"/>
              <a:ext cx="3801149" cy="19677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1125" y="1531550"/>
              <a:ext cx="3686849" cy="18534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86050" y="3502176"/>
            <a:ext cx="3499485" cy="269240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140335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 left </a:t>
            </a:r>
            <a:r>
              <a:rPr sz="2200" dirty="0">
                <a:latin typeface="Ubuntu" panose="020B0504030602030204" pitchFamily="34" charset="0"/>
                <a:cs typeface="Arial MT"/>
              </a:rPr>
              <a:t>map shows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all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SpaceX</a:t>
            </a:r>
            <a:r>
              <a:rPr sz="2200" i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200" spc="-3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sites,</a:t>
            </a:r>
            <a:r>
              <a:rPr sz="2200" spc="-3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right map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also </a:t>
            </a:r>
            <a:r>
              <a:rPr sz="2200" dirty="0">
                <a:latin typeface="Ubuntu" panose="020B0504030602030204" pitchFamily="34" charset="0"/>
                <a:cs typeface="Arial MT"/>
              </a:rPr>
              <a:t>shows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that all launch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 in </a:t>
            </a:r>
            <a:r>
              <a:rPr sz="2200" spc="-60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United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States.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199390" marR="280670" indent="-187325">
              <a:lnSpc>
                <a:spcPts val="2380"/>
              </a:lnSpc>
              <a:spcBef>
                <a:spcPts val="138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As </a:t>
            </a:r>
            <a:r>
              <a:rPr sz="2200" dirty="0">
                <a:latin typeface="Ubuntu" panose="020B0504030602030204" pitchFamily="34" charset="0"/>
                <a:cs typeface="Arial MT"/>
              </a:rPr>
              <a:t>can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seen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map,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all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near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coast.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26012" y="1620337"/>
            <a:ext cx="6584315" cy="4076700"/>
            <a:chOff x="4826012" y="1620337"/>
            <a:chExt cx="6584315" cy="4076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012" y="1620337"/>
              <a:ext cx="6584025" cy="40763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87925" y="1663199"/>
              <a:ext cx="6460490" cy="3952875"/>
            </a:xfrm>
            <a:custGeom>
              <a:avLst/>
              <a:gdLst/>
              <a:ahLst/>
              <a:cxnLst/>
              <a:rect l="l" t="t" r="r" b="b"/>
              <a:pathLst>
                <a:path w="6460490" h="3952875">
                  <a:moveTo>
                    <a:pt x="6460199" y="3952499"/>
                  </a:moveTo>
                  <a:lnTo>
                    <a:pt x="0" y="3952499"/>
                  </a:lnTo>
                  <a:lnTo>
                    <a:pt x="0" y="0"/>
                  </a:lnTo>
                  <a:lnTo>
                    <a:pt x="6460199" y="0"/>
                  </a:lnTo>
                  <a:lnTo>
                    <a:pt x="6460199" y="3952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87924" y="1663200"/>
            <a:ext cx="6460490" cy="3382977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 marL="4281170">
              <a:lnSpc>
                <a:spcPct val="100000"/>
              </a:lnSpc>
              <a:spcBef>
                <a:spcPts val="1330"/>
              </a:spcBef>
            </a:pPr>
            <a:r>
              <a:rPr sz="1400" i="1" spc="-5" dirty="0">
                <a:latin typeface="Ubuntu" panose="020B0504030602030204" pitchFamily="34" charset="0"/>
                <a:cs typeface="Arial"/>
              </a:rPr>
              <a:t>Launch</a:t>
            </a:r>
            <a:r>
              <a:rPr sz="1400" i="1" spc="-30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dirty="0">
                <a:latin typeface="Ubuntu" panose="020B0504030602030204" pitchFamily="34" charset="0"/>
                <a:cs typeface="Arial"/>
              </a:rPr>
              <a:t>sites</a:t>
            </a:r>
            <a:r>
              <a:rPr sz="1400" i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spc="-5" dirty="0">
                <a:latin typeface="Ubuntu" panose="020B0504030602030204" pitchFamily="34" charset="0"/>
                <a:cs typeface="Arial"/>
              </a:rPr>
              <a:t>in</a:t>
            </a:r>
            <a:r>
              <a:rPr sz="1400" i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spc="-5" dirty="0">
                <a:latin typeface="Ubuntu" panose="020B0504030602030204" pitchFamily="34" charset="0"/>
                <a:cs typeface="Arial"/>
              </a:rPr>
              <a:t>Florida</a:t>
            </a:r>
            <a:endParaRPr sz="1400">
              <a:latin typeface="Ubuntu" panose="020B0504030602030204" pitchFamily="34" charset="0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0287" y="1620337"/>
            <a:ext cx="3811270" cy="2784475"/>
            <a:chOff x="900287" y="1620337"/>
            <a:chExt cx="3811270" cy="27844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287" y="1620337"/>
              <a:ext cx="3810825" cy="27839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2199" y="1663199"/>
              <a:ext cx="3687445" cy="2660650"/>
            </a:xfrm>
            <a:custGeom>
              <a:avLst/>
              <a:gdLst/>
              <a:ahLst/>
              <a:cxnLst/>
              <a:rect l="l" t="t" r="r" b="b"/>
              <a:pathLst>
                <a:path w="3687445" h="2660650">
                  <a:moveTo>
                    <a:pt x="3686999" y="2660099"/>
                  </a:moveTo>
                  <a:lnTo>
                    <a:pt x="0" y="2660099"/>
                  </a:lnTo>
                  <a:lnTo>
                    <a:pt x="0" y="0"/>
                  </a:lnTo>
                  <a:lnTo>
                    <a:pt x="3686999" y="0"/>
                  </a:lnTo>
                  <a:lnTo>
                    <a:pt x="3686999" y="26600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2199" y="1663200"/>
            <a:ext cx="3687445" cy="2708434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Ubuntu" panose="020B0504030602030204" pitchFamily="34" charset="0"/>
              <a:cs typeface="Times New Roman"/>
            </a:endParaRPr>
          </a:p>
          <a:p>
            <a:pPr marL="894715">
              <a:lnSpc>
                <a:spcPct val="100000"/>
              </a:lnSpc>
            </a:pPr>
            <a:r>
              <a:rPr sz="1400" i="1" spc="-5" dirty="0">
                <a:latin typeface="Ubuntu" panose="020B0504030602030204" pitchFamily="34" charset="0"/>
                <a:cs typeface="Arial"/>
              </a:rPr>
              <a:t>Launch</a:t>
            </a:r>
            <a:r>
              <a:rPr sz="1400" i="1" spc="-30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dirty="0">
                <a:latin typeface="Ubuntu" panose="020B0504030602030204" pitchFamily="34" charset="0"/>
                <a:cs typeface="Arial"/>
              </a:rPr>
              <a:t>site</a:t>
            </a:r>
            <a:r>
              <a:rPr sz="1400" i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spc="-5" dirty="0">
                <a:latin typeface="Ubuntu" panose="020B0504030602030204" pitchFamily="34" charset="0"/>
                <a:cs typeface="Arial"/>
              </a:rPr>
              <a:t>in</a:t>
            </a:r>
            <a:r>
              <a:rPr sz="1400" i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spc="-5" dirty="0">
                <a:latin typeface="Ubuntu" panose="020B0504030602030204" pitchFamily="34" charset="0"/>
                <a:cs typeface="Arial"/>
              </a:rPr>
              <a:t>California</a:t>
            </a:r>
            <a:endParaRPr sz="1400">
              <a:latin typeface="Ubuntu" panose="020B0504030602030204" pitchFamily="34" charset="0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1B7DDB"/>
                </a:solidFill>
                <a:latin typeface="Ubuntu" panose="020B0504030602030204" pitchFamily="34" charset="0"/>
                <a:cs typeface="Arial MT"/>
              </a:rPr>
              <a:t>38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43035" y="420490"/>
            <a:ext cx="850002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Color-labeled</a:t>
            </a:r>
            <a:r>
              <a:rPr sz="4000" spc="-5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z="4000" spc="-4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Outcomes</a:t>
            </a:r>
            <a:endParaRPr sz="40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875" y="1692275"/>
            <a:ext cx="2531649" cy="224552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06049" y="1758325"/>
            <a:ext cx="6076315" cy="3706495"/>
            <a:chOff x="5106049" y="1758325"/>
            <a:chExt cx="6076315" cy="370649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6049" y="1758325"/>
              <a:ext cx="2329506" cy="2245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6075" y="1758325"/>
              <a:ext cx="1786982" cy="22455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3575" y="2166975"/>
              <a:ext cx="1718299" cy="1770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6050" y="4087475"/>
              <a:ext cx="3793074" cy="13773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32224" y="4556599"/>
            <a:ext cx="347345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14795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By</a:t>
            </a:r>
            <a:r>
              <a:rPr sz="2200" spc="-3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clicking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marker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clusters,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5080">
              <a:lnSpc>
                <a:spcPct val="100000"/>
              </a:lnSpc>
            </a:pPr>
            <a:r>
              <a:rPr sz="2200" dirty="0">
                <a:latin typeface="Ubuntu" panose="020B0504030602030204" pitchFamily="34" charset="0"/>
                <a:cs typeface="Arial MT"/>
              </a:rPr>
              <a:t>successful</a:t>
            </a:r>
            <a:r>
              <a:rPr sz="2200" spc="-4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</a:t>
            </a:r>
            <a:r>
              <a:rPr sz="2200" spc="-4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(</a:t>
            </a:r>
            <a:r>
              <a:rPr sz="2200" spc="-5" dirty="0">
                <a:solidFill>
                  <a:srgbClr val="37761C"/>
                </a:solidFill>
                <a:latin typeface="Ubuntu" panose="020B0504030602030204" pitchFamily="34" charset="0"/>
                <a:cs typeface="Arial MT"/>
              </a:rPr>
              <a:t>green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)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or failed landing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(</a:t>
            </a:r>
            <a:r>
              <a:rPr sz="2200" spc="5" dirty="0">
                <a:solidFill>
                  <a:srgbClr val="CC0000"/>
                </a:solidFill>
                <a:latin typeface="Ubuntu" panose="020B0504030602030204" pitchFamily="34" charset="0"/>
                <a:cs typeface="Arial MT"/>
              </a:rPr>
              <a:t>red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)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displayed.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3512" y="1020525"/>
            <a:ext cx="4823460" cy="4933950"/>
            <a:chOff x="6043512" y="1020525"/>
            <a:chExt cx="4823460" cy="4933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512" y="1020525"/>
              <a:ext cx="4823325" cy="49339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05424" y="1343249"/>
              <a:ext cx="4699635" cy="4250690"/>
            </a:xfrm>
            <a:custGeom>
              <a:avLst/>
              <a:gdLst/>
              <a:ahLst/>
              <a:cxnLst/>
              <a:rect l="l" t="t" r="r" b="b"/>
              <a:pathLst>
                <a:path w="4699634" h="4250690">
                  <a:moveTo>
                    <a:pt x="4699499" y="4250399"/>
                  </a:moveTo>
                  <a:lnTo>
                    <a:pt x="0" y="4250399"/>
                  </a:lnTo>
                  <a:lnTo>
                    <a:pt x="0" y="0"/>
                  </a:lnTo>
                  <a:lnTo>
                    <a:pt x="4699499" y="0"/>
                  </a:lnTo>
                  <a:lnTo>
                    <a:pt x="4699499" y="4250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05425" y="1343249"/>
            <a:ext cx="4699635" cy="4080989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 marL="824230" marR="923290">
              <a:lnSpc>
                <a:spcPts val="1650"/>
              </a:lnSpc>
            </a:pPr>
            <a:endParaRPr lang="en-US" sz="1200" spc="-5" dirty="0">
              <a:latin typeface="Ubuntu" panose="020B0504030602030204" pitchFamily="34" charset="0"/>
              <a:cs typeface="Arial MT"/>
            </a:endParaRPr>
          </a:p>
          <a:p>
            <a:pPr marL="824230" marR="923290">
              <a:lnSpc>
                <a:spcPts val="1650"/>
              </a:lnSpc>
            </a:pPr>
            <a:r>
              <a:rPr sz="1200" spc="-5" dirty="0">
                <a:latin typeface="Ubuntu" panose="020B0504030602030204" pitchFamily="34" charset="0"/>
                <a:cs typeface="Arial MT"/>
              </a:rPr>
              <a:t>Do</a:t>
            </a:r>
            <a:r>
              <a:rPr sz="1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1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sites</a:t>
            </a:r>
            <a:r>
              <a:rPr sz="1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keep</a:t>
            </a:r>
            <a:r>
              <a:rPr sz="1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certain</a:t>
            </a:r>
            <a:r>
              <a:rPr sz="1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distance </a:t>
            </a:r>
            <a:r>
              <a:rPr sz="1200" spc="-37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away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from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cities?</a:t>
            </a:r>
            <a:r>
              <a:rPr sz="1200" spc="2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b="1" i="1" spc="-25" dirty="0">
                <a:latin typeface="Ubuntu" panose="020B0504030602030204" pitchFamily="34" charset="0"/>
                <a:cs typeface="Arial"/>
              </a:rPr>
              <a:t>Yes</a:t>
            </a:r>
            <a:endParaRPr sz="1200" dirty="0">
              <a:latin typeface="Ubuntu" panose="020B0504030602030204" pitchFamily="34" charset="0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2837" y="915750"/>
            <a:ext cx="4960620" cy="5143500"/>
            <a:chOff x="902837" y="915750"/>
            <a:chExt cx="496062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837" y="915750"/>
              <a:ext cx="4960425" cy="5143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4749" y="1343249"/>
              <a:ext cx="4836795" cy="4250690"/>
            </a:xfrm>
            <a:custGeom>
              <a:avLst/>
              <a:gdLst/>
              <a:ahLst/>
              <a:cxnLst/>
              <a:rect l="l" t="t" r="r" b="b"/>
              <a:pathLst>
                <a:path w="4836795" h="4250690">
                  <a:moveTo>
                    <a:pt x="4836599" y="4250399"/>
                  </a:moveTo>
                  <a:lnTo>
                    <a:pt x="0" y="4250399"/>
                  </a:lnTo>
                  <a:lnTo>
                    <a:pt x="0" y="0"/>
                  </a:lnTo>
                  <a:lnTo>
                    <a:pt x="4836599" y="0"/>
                  </a:lnTo>
                  <a:lnTo>
                    <a:pt x="4836599" y="4250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4750" y="1343249"/>
            <a:ext cx="4836795" cy="4096378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 marL="321945" marR="384175">
              <a:lnSpc>
                <a:spcPts val="1650"/>
              </a:lnSpc>
            </a:pPr>
            <a:r>
              <a:rPr sz="1200" spc="-5" dirty="0">
                <a:latin typeface="Ubuntu" panose="020B0504030602030204" pitchFamily="34" charset="0"/>
                <a:cs typeface="Arial MT"/>
              </a:rPr>
              <a:t>Are launch </a:t>
            </a:r>
            <a:r>
              <a:rPr sz="1200" dirty="0">
                <a:latin typeface="Ubuntu" panose="020B0504030602030204" pitchFamily="34" charset="0"/>
                <a:cs typeface="Arial MT"/>
              </a:rPr>
              <a:t>sites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in </a:t>
            </a:r>
            <a:r>
              <a:rPr sz="1200" dirty="0">
                <a:latin typeface="Ubuntu" panose="020B0504030602030204" pitchFamily="34" charset="0"/>
                <a:cs typeface="Arial MT"/>
              </a:rPr>
              <a:t>close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proximity to </a:t>
            </a:r>
            <a:r>
              <a:rPr sz="1200" dirty="0">
                <a:latin typeface="Ubuntu" panose="020B0504030602030204" pitchFamily="34" charset="0"/>
                <a:cs typeface="Arial MT"/>
              </a:rPr>
              <a:t>railways? </a:t>
            </a:r>
            <a:r>
              <a:rPr sz="1200" b="1" i="1" spc="-25" dirty="0">
                <a:latin typeface="Ubuntu" panose="020B0504030602030204" pitchFamily="34" charset="0"/>
                <a:cs typeface="Arial"/>
              </a:rPr>
              <a:t>Yes </a:t>
            </a:r>
            <a:r>
              <a:rPr sz="1200" b="1" i="1" spc="-20" dirty="0">
                <a:latin typeface="Ubuntu" panose="020B0504030602030204" pitchFamily="34" charset="0"/>
                <a:cs typeface="Arial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Are launch </a:t>
            </a:r>
            <a:r>
              <a:rPr sz="1200" dirty="0">
                <a:latin typeface="Ubuntu" panose="020B0504030602030204" pitchFamily="34" charset="0"/>
                <a:cs typeface="Arial MT"/>
              </a:rPr>
              <a:t>sites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in </a:t>
            </a:r>
            <a:r>
              <a:rPr sz="1200" dirty="0">
                <a:latin typeface="Ubuntu" panose="020B0504030602030204" pitchFamily="34" charset="0"/>
                <a:cs typeface="Arial MT"/>
              </a:rPr>
              <a:t>close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proximity to highways? </a:t>
            </a:r>
            <a:r>
              <a:rPr sz="1200" b="1" i="1" spc="-25" dirty="0">
                <a:latin typeface="Ubuntu" panose="020B0504030602030204" pitchFamily="34" charset="0"/>
                <a:cs typeface="Arial"/>
              </a:rPr>
              <a:t>Yes </a:t>
            </a:r>
            <a:r>
              <a:rPr sz="1200" b="1" i="1" spc="-375" dirty="0">
                <a:latin typeface="Ubuntu" panose="020B0504030602030204" pitchFamily="34" charset="0"/>
                <a:cs typeface="Arial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Are</a:t>
            </a:r>
            <a:r>
              <a:rPr sz="1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sites</a:t>
            </a:r>
            <a:r>
              <a:rPr sz="1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in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close</a:t>
            </a:r>
            <a:r>
              <a:rPr sz="1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proximity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coastline?</a:t>
            </a:r>
            <a:r>
              <a:rPr sz="1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b="1" i="1" spc="-25" dirty="0">
                <a:latin typeface="Ubuntu" panose="020B0504030602030204" pitchFamily="34" charset="0"/>
                <a:cs typeface="Arial"/>
              </a:rPr>
              <a:t>Yes</a:t>
            </a:r>
            <a:endParaRPr sz="1200" dirty="0">
              <a:latin typeface="Ubuntu" panose="020B0504030602030204" pitchFamily="34" charset="0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86940" y="1476366"/>
            <a:ext cx="3903760" cy="3234726"/>
            <a:chOff x="1239725" y="1413474"/>
            <a:chExt cx="4286885" cy="35521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725" y="1413474"/>
              <a:ext cx="4286649" cy="3552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74" y="1451574"/>
              <a:ext cx="4172349" cy="343770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83752" y="420490"/>
            <a:ext cx="709344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chemeClr val="tx2"/>
                </a:solidFill>
                <a:latin typeface="Ubuntu" panose="020B0504030602030204" pitchFamily="34" charset="0"/>
              </a:rPr>
              <a:t>Proximities</a:t>
            </a:r>
            <a:r>
              <a:rPr sz="4000" spc="-4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of</a:t>
            </a:r>
            <a:r>
              <a:rPr sz="4000"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z="4000"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Sites</a:t>
            </a:r>
            <a:endParaRPr sz="40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55850" y="1413475"/>
            <a:ext cx="4199255" cy="3552190"/>
            <a:chOff x="6355850" y="1413475"/>
            <a:chExt cx="4199255" cy="355219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850" y="1413475"/>
              <a:ext cx="4198650" cy="35519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3000" y="1451575"/>
              <a:ext cx="4084350" cy="34376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4224" y="5806696"/>
            <a:ext cx="11582399" cy="630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508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It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can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be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found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site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is</a:t>
            </a:r>
            <a:r>
              <a:rPr sz="1600" spc="6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close </a:t>
            </a:r>
            <a:r>
              <a:rPr sz="1600" b="1" dirty="0">
                <a:latin typeface="Ubuntu" panose="020B0504030602030204" pitchFamily="34" charset="0"/>
                <a:cs typeface="Arial"/>
              </a:rPr>
              <a:t>to</a:t>
            </a:r>
            <a:r>
              <a:rPr sz="16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railways and</a:t>
            </a:r>
            <a:r>
              <a:rPr sz="16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highways</a:t>
            </a:r>
            <a:r>
              <a:rPr sz="1600" b="1" spc="20" dirty="0">
                <a:latin typeface="Ubuntu" panose="020B0504030602030204" pitchFamily="34" charset="0"/>
                <a:cs typeface="Arial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for </a:t>
            </a:r>
            <a:r>
              <a:rPr sz="160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transportation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equipment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or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personnel,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also</a:t>
            </a:r>
            <a:r>
              <a:rPr sz="1600" spc="7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close </a:t>
            </a:r>
            <a:r>
              <a:rPr sz="1600" b="1" dirty="0">
                <a:latin typeface="Ubuntu" panose="020B0504030602030204" pitchFamily="34" charset="0"/>
                <a:cs typeface="Arial"/>
              </a:rPr>
              <a:t>to</a:t>
            </a:r>
            <a:r>
              <a:rPr sz="16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coastline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and </a:t>
            </a:r>
            <a:r>
              <a:rPr sz="16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relatively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b="1" dirty="0">
                <a:latin typeface="Ubuntu" panose="020B0504030602030204" pitchFamily="34" charset="0"/>
                <a:cs typeface="Arial"/>
              </a:rPr>
              <a:t>far</a:t>
            </a:r>
            <a:r>
              <a:rPr sz="16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600" b="1" dirty="0">
                <a:latin typeface="Ubuntu" panose="020B0504030602030204" pitchFamily="34" charset="0"/>
                <a:cs typeface="Arial"/>
              </a:rPr>
              <a:t>from</a:t>
            </a:r>
            <a:r>
              <a:rPr sz="16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600" b="1" dirty="0">
                <a:latin typeface="Ubuntu" panose="020B0504030602030204" pitchFamily="34" charset="0"/>
                <a:cs typeface="Arial"/>
              </a:rPr>
              <a:t>the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 cities </a:t>
            </a:r>
            <a:r>
              <a:rPr sz="1600" dirty="0">
                <a:latin typeface="Ubuntu" panose="020B0504030602030204" pitchFamily="34" charset="0"/>
                <a:cs typeface="Arial MT"/>
              </a:rPr>
              <a:t>so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failure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does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not pose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threat.</a:t>
            </a:r>
            <a:endParaRPr sz="1600" dirty="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313750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" dirty="0">
                <a:solidFill>
                  <a:schemeClr val="tx2"/>
                </a:solidFill>
                <a:latin typeface="Ubuntu" panose="020B0504030602030204" pitchFamily="34" charset="0"/>
              </a:rPr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93113" y="1404824"/>
            <a:ext cx="10005773" cy="4916922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 marR="5080" indent="457200">
              <a:lnSpc>
                <a:spcPct val="131400"/>
              </a:lnSpc>
              <a:spcBef>
                <a:spcPts val="65"/>
              </a:spcBef>
            </a:pPr>
            <a:r>
              <a:rPr sz="2000" b="0" spc="5" dirty="0">
                <a:latin typeface="Ubuntu" panose="020B0504030602030204" pitchFamily="34" charset="0"/>
                <a:cs typeface="Arial MT"/>
              </a:rPr>
              <a:t>The era of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commercial space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has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arrived,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and there are several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companies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that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are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making </a:t>
            </a:r>
            <a:r>
              <a:rPr sz="2000" b="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space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travel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affordable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for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everyone. Perhaps the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most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successful of them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is</a:t>
            </a:r>
            <a:r>
              <a:rPr sz="2000" b="0" spc="10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i="1" spc="5" dirty="0">
                <a:latin typeface="Ubuntu" panose="020B0504030602030204" pitchFamily="34" charset="0"/>
              </a:rPr>
              <a:t>SpaceX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, and one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of </a:t>
            </a:r>
            <a:r>
              <a:rPr sz="2000" b="0" spc="-49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the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reasons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is that their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rocket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is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relatively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inexpensive.</a:t>
            </a:r>
            <a:endParaRPr lang="en-US" sz="2000" b="0" dirty="0">
              <a:latin typeface="Ubuntu" panose="020B0504030602030204" pitchFamily="34" charset="0"/>
              <a:cs typeface="Arial MT"/>
            </a:endParaRPr>
          </a:p>
          <a:p>
            <a:pPr marL="12700" marR="5080" indent="457200">
              <a:lnSpc>
                <a:spcPct val="131400"/>
              </a:lnSpc>
              <a:spcBef>
                <a:spcPts val="65"/>
              </a:spcBef>
            </a:pP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2700" marR="119380" indent="457200" algn="just">
              <a:lnSpc>
                <a:spcPct val="131400"/>
              </a:lnSpc>
            </a:pPr>
            <a:r>
              <a:rPr sz="2000" b="0" i="1" spc="5" dirty="0">
                <a:solidFill>
                  <a:schemeClr val="tx2"/>
                </a:solidFill>
                <a:latin typeface="Ubuntu" panose="020B0504030602030204" pitchFamily="34" charset="0"/>
              </a:rPr>
              <a:t>SpaceX</a:t>
            </a:r>
            <a:r>
              <a:rPr sz="2000" b="0" i="1" spc="5" dirty="0">
                <a:latin typeface="Ubuntu" panose="020B0504030602030204" pitchFamily="34" charset="0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advertises </a:t>
            </a:r>
            <a:r>
              <a:rPr sz="2000" b="0" i="1" spc="5" dirty="0">
                <a:solidFill>
                  <a:schemeClr val="tx2"/>
                </a:solidFill>
                <a:latin typeface="Ubuntu" panose="020B0504030602030204" pitchFamily="34" charset="0"/>
              </a:rPr>
              <a:t>Falcon </a:t>
            </a:r>
            <a:r>
              <a:rPr sz="2000" b="0" i="1" spc="10" dirty="0">
                <a:solidFill>
                  <a:schemeClr val="tx2"/>
                </a:solidFill>
                <a:latin typeface="Ubuntu" panose="020B0504030602030204" pitchFamily="34" charset="0"/>
              </a:rPr>
              <a:t>9</a:t>
            </a:r>
            <a:r>
              <a:rPr sz="2000" b="0" i="1" spc="10" dirty="0">
                <a:latin typeface="Ubuntu" panose="020B0504030602030204" pitchFamily="34" charset="0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rocket launches on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its website,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with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a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cost of 62 million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dollars; </a:t>
            </a:r>
            <a:r>
              <a:rPr sz="2000" b="0" spc="-5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other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providers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cost upward of </a:t>
            </a:r>
            <a:r>
              <a:rPr sz="2000" b="0" spc="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165 million </a:t>
            </a:r>
            <a:r>
              <a:rPr sz="2000" b="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dollars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each,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much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of the savings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is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because </a:t>
            </a:r>
            <a:r>
              <a:rPr sz="2000" b="0" i="1" spc="5" dirty="0">
                <a:latin typeface="Ubuntu" panose="020B0504030602030204" pitchFamily="34" charset="0"/>
              </a:rPr>
              <a:t>SpaceX </a:t>
            </a:r>
            <a:r>
              <a:rPr sz="2000" b="0" i="1" spc="-500" dirty="0">
                <a:latin typeface="Ubuntu" panose="020B0504030602030204" pitchFamily="34" charset="0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can</a:t>
            </a:r>
            <a:r>
              <a:rPr sz="2000" b="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reuse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the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first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stage.</a:t>
            </a:r>
            <a:endParaRPr lang="en-US" sz="2000" b="0" spc="5" dirty="0">
              <a:latin typeface="Ubuntu" panose="020B0504030602030204" pitchFamily="34" charset="0"/>
              <a:cs typeface="Arial MT"/>
            </a:endParaRPr>
          </a:p>
          <a:p>
            <a:pPr marL="12700" marR="119380" indent="457200" algn="just">
              <a:lnSpc>
                <a:spcPct val="131400"/>
              </a:lnSpc>
            </a:pP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2700" marR="13335" indent="457200">
              <a:lnSpc>
                <a:spcPct val="131400"/>
              </a:lnSpc>
            </a:pPr>
            <a:r>
              <a:rPr sz="2000" b="0" dirty="0">
                <a:latin typeface="Ubuntu" panose="020B0504030602030204" pitchFamily="34" charset="0"/>
                <a:cs typeface="Arial MT"/>
              </a:rPr>
              <a:t>Therefore,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we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will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predict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if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the</a:t>
            </a:r>
            <a:r>
              <a:rPr sz="2000" b="0" spc="5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i="1" spc="5" dirty="0">
                <a:latin typeface="Ubuntu" panose="020B0504030602030204" pitchFamily="34" charset="0"/>
              </a:rPr>
              <a:t>Falcon</a:t>
            </a:r>
            <a:r>
              <a:rPr sz="2000" b="0" i="1" spc="10" dirty="0">
                <a:latin typeface="Ubuntu" panose="020B0504030602030204" pitchFamily="34" charset="0"/>
              </a:rPr>
              <a:t> 9</a:t>
            </a:r>
            <a:r>
              <a:rPr sz="2000" b="0" i="1" spc="30" dirty="0">
                <a:latin typeface="Ubuntu" panose="020B0504030602030204" pitchFamily="34" charset="0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first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stage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will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land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-5" dirty="0">
                <a:latin typeface="Ubuntu" panose="020B0504030602030204" pitchFamily="34" charset="0"/>
                <a:cs typeface="Arial MT"/>
              </a:rPr>
              <a:t>successfully.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If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we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can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determine </a:t>
            </a:r>
            <a:r>
              <a:rPr sz="2000" b="0" spc="-5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if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the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first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stage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will land,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we can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determine the cost of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a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launch.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This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information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can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be used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if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an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alternate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company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wants to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bid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against</a:t>
            </a:r>
            <a:r>
              <a:rPr sz="2000" b="0" spc="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i="1" spc="5" dirty="0">
                <a:latin typeface="Ubuntu" panose="020B0504030602030204" pitchFamily="34" charset="0"/>
              </a:rPr>
              <a:t>SpaceX</a:t>
            </a:r>
            <a:r>
              <a:rPr sz="2000" b="0" i="1" spc="10" dirty="0">
                <a:latin typeface="Ubuntu" panose="020B0504030602030204" pitchFamily="34" charset="0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for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a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rocket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launch.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F9888-5570-4C87-908F-81B57A47D38F}"/>
              </a:ext>
            </a:extLst>
          </p:cNvPr>
          <p:cNvSpPr txBox="1"/>
          <p:nvPr/>
        </p:nvSpPr>
        <p:spPr>
          <a:xfrm>
            <a:off x="1004648" y="82084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595">
              <a:lnSpc>
                <a:spcPct val="100000"/>
              </a:lnSpc>
              <a:spcBef>
                <a:spcPts val="894"/>
              </a:spcBef>
              <a:tabLst>
                <a:tab pos="241300" algn="l"/>
              </a:tabLst>
            </a:pPr>
            <a:r>
              <a:rPr lang="en-US" sz="1800" spc="-10" dirty="0">
                <a:latin typeface="Ubuntu" panose="020B0504030602030204" pitchFamily="34" charset="0"/>
              </a:rPr>
              <a:t>Project</a:t>
            </a:r>
            <a:r>
              <a:rPr lang="en-US" sz="1800" spc="-15" dirty="0">
                <a:latin typeface="Ubuntu" panose="020B0504030602030204" pitchFamily="34" charset="0"/>
              </a:rPr>
              <a:t> background</a:t>
            </a:r>
            <a:r>
              <a:rPr lang="en-US" sz="1800" spc="-10" dirty="0">
                <a:latin typeface="Ubuntu" panose="020B0504030602030204" pitchFamily="34" charset="0"/>
              </a:rPr>
              <a:t> and</a:t>
            </a:r>
            <a:r>
              <a:rPr lang="en-US" sz="1800" spc="-15" dirty="0">
                <a:latin typeface="Ubuntu" panose="020B0504030602030204" pitchFamily="34" charset="0"/>
              </a:rPr>
              <a:t> context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043BD7-5686-44E4-AA4B-4318430CE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C38938-AF67-4DBF-BC12-8F609678FF57}"/>
              </a:ext>
            </a:extLst>
          </p:cNvPr>
          <p:cNvSpPr txBox="1"/>
          <p:nvPr/>
        </p:nvSpPr>
        <p:spPr>
          <a:xfrm>
            <a:off x="2819400" y="2514600"/>
            <a:ext cx="67393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Ubuntu" panose="020B0504030602030204" pitchFamily="34" charset="0"/>
              </a:rPr>
              <a:t>BUILD A DASHBOARD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Ubuntu" panose="020B0504030602030204" pitchFamily="34" charset="0"/>
              </a:rPr>
              <a:t>WITH PLOTLY DASH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6537" y="1843512"/>
            <a:ext cx="4424045" cy="3345815"/>
            <a:chOff x="816537" y="1843512"/>
            <a:chExt cx="4424045" cy="3345815"/>
          </a:xfrm>
        </p:grpSpPr>
        <p:sp>
          <p:nvSpPr>
            <p:cNvPr id="3" name="object 3"/>
            <p:cNvSpPr/>
            <p:nvPr/>
          </p:nvSpPr>
          <p:spPr>
            <a:xfrm>
              <a:off x="821299" y="1848274"/>
              <a:ext cx="4414520" cy="3336290"/>
            </a:xfrm>
            <a:custGeom>
              <a:avLst/>
              <a:gdLst/>
              <a:ahLst/>
              <a:cxnLst/>
              <a:rect l="l" t="t" r="r" b="b"/>
              <a:pathLst>
                <a:path w="4414520" h="3336290">
                  <a:moveTo>
                    <a:pt x="4414199" y="3335699"/>
                  </a:moveTo>
                  <a:lnTo>
                    <a:pt x="0" y="3335699"/>
                  </a:lnTo>
                  <a:lnTo>
                    <a:pt x="0" y="0"/>
                  </a:lnTo>
                  <a:lnTo>
                    <a:pt x="4414199" y="0"/>
                  </a:lnTo>
                  <a:lnTo>
                    <a:pt x="4414199" y="3335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21299" y="1848274"/>
              <a:ext cx="4414520" cy="3336290"/>
            </a:xfrm>
            <a:custGeom>
              <a:avLst/>
              <a:gdLst/>
              <a:ahLst/>
              <a:cxnLst/>
              <a:rect l="l" t="t" r="r" b="b"/>
              <a:pathLst>
                <a:path w="4414520" h="3336290">
                  <a:moveTo>
                    <a:pt x="0" y="0"/>
                  </a:moveTo>
                  <a:lnTo>
                    <a:pt x="4414199" y="0"/>
                  </a:lnTo>
                  <a:lnTo>
                    <a:pt x="4414199" y="3335699"/>
                  </a:lnTo>
                  <a:lnTo>
                    <a:pt x="0" y="3335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424" y="1915925"/>
              <a:ext cx="4171949" cy="32003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80594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95" dirty="0">
                <a:solidFill>
                  <a:schemeClr val="tx2"/>
                </a:solidFill>
                <a:latin typeface="Ubuntu" panose="020B0504030602030204" pitchFamily="34" charset="0"/>
              </a:rPr>
              <a:t>Total</a:t>
            </a:r>
            <a:r>
              <a:rPr sz="40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10" dirty="0">
                <a:solidFill>
                  <a:schemeClr val="tx2"/>
                </a:solidFill>
                <a:latin typeface="Ubuntu" panose="020B0504030602030204" pitchFamily="34" charset="0"/>
              </a:rPr>
              <a:t>Success</a:t>
            </a:r>
            <a:r>
              <a:rPr sz="4000"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Launches</a:t>
            </a:r>
            <a:r>
              <a:rPr sz="40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By</a:t>
            </a:r>
            <a:r>
              <a:rPr sz="4000"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all</a:t>
            </a:r>
            <a:r>
              <a:rPr sz="40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dirty="0">
                <a:solidFill>
                  <a:schemeClr val="tx2"/>
                </a:solidFill>
                <a:latin typeface="Ubuntu" panose="020B0504030602030204" pitchFamily="34" charset="0"/>
              </a:rPr>
              <a:t>sites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70674" y="1862499"/>
            <a:ext cx="5288280" cy="3576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795655" indent="-1873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Consolas"/>
              </a:rPr>
              <a:t>KSLC-39</a:t>
            </a:r>
            <a:r>
              <a:rPr sz="2200" dirty="0">
                <a:latin typeface="Ubuntu" panose="020B0504030602030204" pitchFamily="34" charset="0"/>
                <a:cs typeface="Consolas"/>
              </a:rPr>
              <a:t>A</a:t>
            </a:r>
            <a:r>
              <a:rPr sz="2200" spc="-59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records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most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launch 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among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all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sites.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5778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VAF</a:t>
            </a:r>
            <a:r>
              <a:rPr sz="2200" dirty="0">
                <a:latin typeface="Ubuntu" panose="020B0504030602030204" pitchFamily="34" charset="0"/>
                <a:cs typeface="Consolas"/>
              </a:rPr>
              <a:t>B</a:t>
            </a:r>
            <a:r>
              <a:rPr sz="22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SLC-4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</a:t>
            </a:r>
            <a:r>
              <a:rPr sz="2200" dirty="0">
                <a:latin typeface="Ubuntu" panose="020B0504030602030204" pitchFamily="34" charset="0"/>
                <a:cs typeface="Arial MT"/>
              </a:rPr>
              <a:t>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fewes</a:t>
            </a:r>
            <a:r>
              <a:rPr sz="2200" dirty="0">
                <a:latin typeface="Ubuntu" panose="020B0504030602030204" pitchFamily="34" charset="0"/>
                <a:cs typeface="Arial MT"/>
              </a:rPr>
              <a:t>t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 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success,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possibly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because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data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sample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small,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or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885190" marR="5080" lvl="1" indent="-397510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because it is the only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located in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California,</a:t>
            </a:r>
            <a:r>
              <a:rPr sz="2200" spc="4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so</a:t>
            </a:r>
            <a:r>
              <a:rPr sz="2200" spc="4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4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200" spc="4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difficulty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on the west </a:t>
            </a:r>
            <a:r>
              <a:rPr sz="2200" dirty="0">
                <a:latin typeface="Ubuntu" panose="020B0504030602030204" pitchFamily="34" charset="0"/>
                <a:cs typeface="Arial MT"/>
              </a:rPr>
              <a:t>coast may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 higher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than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east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coast.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65905"/>
            <a:ext cx="99872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Site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with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Highest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Success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Ratio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1299" y="1848274"/>
            <a:ext cx="4602480" cy="3582670"/>
            <a:chOff x="821299" y="1848274"/>
            <a:chExt cx="4602480" cy="3582670"/>
          </a:xfrm>
        </p:grpSpPr>
        <p:sp>
          <p:nvSpPr>
            <p:cNvPr id="4" name="object 4"/>
            <p:cNvSpPr/>
            <p:nvPr/>
          </p:nvSpPr>
          <p:spPr>
            <a:xfrm>
              <a:off x="821299" y="1848274"/>
              <a:ext cx="4602480" cy="3582670"/>
            </a:xfrm>
            <a:custGeom>
              <a:avLst/>
              <a:gdLst/>
              <a:ahLst/>
              <a:cxnLst/>
              <a:rect l="l" t="t" r="r" b="b"/>
              <a:pathLst>
                <a:path w="4602480" h="3582670">
                  <a:moveTo>
                    <a:pt x="4601999" y="3582599"/>
                  </a:moveTo>
                  <a:lnTo>
                    <a:pt x="0" y="3582599"/>
                  </a:lnTo>
                  <a:lnTo>
                    <a:pt x="0" y="0"/>
                  </a:lnTo>
                  <a:lnTo>
                    <a:pt x="4601999" y="0"/>
                  </a:lnTo>
                  <a:lnTo>
                    <a:pt x="4601999" y="3582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850" y="2275848"/>
              <a:ext cx="3190874" cy="30575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1299" y="1848274"/>
            <a:ext cx="4602480" cy="1160574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610"/>
              </a:spcBef>
            </a:pPr>
            <a:r>
              <a:rPr sz="1600" spc="-40" dirty="0">
                <a:latin typeface="Ubuntu" panose="020B0504030602030204" pitchFamily="34" charset="0"/>
                <a:cs typeface="Arial MT"/>
              </a:rPr>
              <a:t>Total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Success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Launched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for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site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KSC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LC-39A</a:t>
            </a:r>
            <a:endParaRPr sz="16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Ubuntu" panose="020B0504030602030204" pitchFamily="34" charset="0"/>
              <a:cs typeface="Arial MT"/>
            </a:endParaRPr>
          </a:p>
          <a:p>
            <a:pPr marL="3752850" marR="170180">
              <a:lnSpc>
                <a:spcPct val="100000"/>
              </a:lnSpc>
              <a:spcBef>
                <a:spcPts val="1035"/>
              </a:spcBef>
            </a:pPr>
            <a:r>
              <a:rPr sz="1400" spc="-5" dirty="0">
                <a:latin typeface="Ubuntu" panose="020B0504030602030204" pitchFamily="34" charset="0"/>
                <a:cs typeface="Arial MT"/>
              </a:rPr>
              <a:t>Success  Failure</a:t>
            </a:r>
            <a:endParaRPr sz="14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0724" y="2485500"/>
            <a:ext cx="405850" cy="615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70674" y="1862499"/>
            <a:ext cx="52895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Consolas"/>
              </a:rPr>
              <a:t>KSLC-39A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has the highest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 rate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with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10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successes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dirty="0">
                <a:latin typeface="Ubuntu" panose="020B0504030602030204" pitchFamily="34" charset="0"/>
                <a:cs typeface="Arial"/>
              </a:rPr>
              <a:t>(76.9%)</a:t>
            </a:r>
            <a:r>
              <a:rPr sz="2200" i="1" spc="-20" dirty="0">
                <a:latin typeface="Ubuntu" panose="020B0504030602030204" pitchFamily="34" charset="0"/>
                <a:cs typeface="Arial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3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failures</a:t>
            </a:r>
            <a:r>
              <a:rPr sz="2200" spc="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(23.1%)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93008"/>
            <a:ext cx="1043456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z="34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 Outcome</a:t>
            </a:r>
            <a:r>
              <a:rPr sz="34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Scatter</a:t>
            </a:r>
            <a:r>
              <a:rPr sz="34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Plot</a:t>
            </a:r>
            <a:r>
              <a:rPr sz="34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for</a:t>
            </a:r>
            <a:r>
              <a:rPr sz="34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spc="-5" dirty="0">
                <a:solidFill>
                  <a:schemeClr val="tx2"/>
                </a:solidFill>
                <a:latin typeface="Ubuntu" panose="020B0504030602030204" pitchFamily="34" charset="0"/>
              </a:rPr>
              <a:t>all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dirty="0">
                <a:solidFill>
                  <a:schemeClr val="tx2"/>
                </a:solidFill>
                <a:latin typeface="Ubuntu" panose="020B0504030602030204" pitchFamily="34" charset="0"/>
              </a:rPr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29175" y="1335439"/>
            <a:ext cx="5286375" cy="663575"/>
            <a:chOff x="6229175" y="1335439"/>
            <a:chExt cx="5286375" cy="663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9175" y="1335439"/>
              <a:ext cx="5285950" cy="663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325" y="1373539"/>
              <a:ext cx="5171649" cy="54899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89400" y="1335439"/>
            <a:ext cx="5457825" cy="663575"/>
            <a:chOff x="689400" y="1335439"/>
            <a:chExt cx="5457825" cy="6635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400" y="1335439"/>
              <a:ext cx="5457825" cy="663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550" y="1373539"/>
              <a:ext cx="5343524" cy="5490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32650" y="5648674"/>
            <a:ext cx="99853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pc="-5" dirty="0">
                <a:latin typeface="Ubuntu" panose="020B0504030602030204" pitchFamily="34" charset="0"/>
                <a:cs typeface="Arial MT"/>
              </a:rPr>
              <a:t>These</a:t>
            </a:r>
            <a:r>
              <a:rPr spc="-15"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figures</a:t>
            </a:r>
            <a:r>
              <a:rPr spc="-15" dirty="0"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latin typeface="Ubuntu" panose="020B0504030602030204" pitchFamily="34" charset="0"/>
                <a:cs typeface="Arial MT"/>
              </a:rPr>
              <a:t>show</a:t>
            </a:r>
            <a:r>
              <a:rPr spc="-10"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pc="50" dirty="0">
                <a:latin typeface="Ubuntu" panose="020B0504030602030204" pitchFamily="34" charset="0"/>
                <a:cs typeface="Arial MT"/>
              </a:rPr>
              <a:t> </a:t>
            </a:r>
            <a:r>
              <a:rPr b="1" dirty="0">
                <a:latin typeface="Ubuntu" panose="020B0504030602030204" pitchFamily="34" charset="0"/>
                <a:cs typeface="Arial"/>
              </a:rPr>
              <a:t>the</a:t>
            </a:r>
            <a:r>
              <a:rPr b="1" spc="-5" dirty="0">
                <a:latin typeface="Ubuntu" panose="020B0504030602030204" pitchFamily="34" charset="0"/>
                <a:cs typeface="Arial"/>
              </a:rPr>
              <a:t> launch</a:t>
            </a:r>
            <a:r>
              <a:rPr b="1" spc="-15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success</a:t>
            </a:r>
            <a:r>
              <a:rPr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rate</a:t>
            </a:r>
            <a:r>
              <a:rPr b="1" spc="20" dirty="0">
                <a:latin typeface="Ubuntu" panose="020B0504030602030204" pitchFamily="34" charset="0"/>
                <a:cs typeface="Arial"/>
              </a:rPr>
              <a:t> </a:t>
            </a:r>
            <a:r>
              <a:rPr sz="1600" i="1" dirty="0">
                <a:latin typeface="Ubuntu" panose="020B0504030602030204" pitchFamily="34" charset="0"/>
                <a:cs typeface="Arial"/>
              </a:rPr>
              <a:t>(class</a:t>
            </a:r>
            <a:r>
              <a:rPr sz="1600" i="1" spc="-5" dirty="0">
                <a:latin typeface="Ubuntu" panose="020B0504030602030204" pitchFamily="34" charset="0"/>
                <a:cs typeface="Arial"/>
              </a:rPr>
              <a:t> 1)</a:t>
            </a:r>
            <a:r>
              <a:rPr sz="1600" i="1" spc="45" dirty="0">
                <a:latin typeface="Ubuntu" panose="020B0504030602030204" pitchFamily="34" charset="0"/>
                <a:cs typeface="Arial"/>
              </a:rPr>
              <a:t> </a:t>
            </a:r>
            <a:r>
              <a:rPr b="1" dirty="0">
                <a:latin typeface="Ubuntu" panose="020B0504030602030204" pitchFamily="34" charset="0"/>
                <a:cs typeface="Arial"/>
              </a:rPr>
              <a:t>for</a:t>
            </a:r>
            <a:r>
              <a:rPr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low</a:t>
            </a:r>
            <a:r>
              <a:rPr b="1" spc="-15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weighted </a:t>
            </a:r>
            <a:r>
              <a:rPr b="1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payloads</a:t>
            </a:r>
            <a:r>
              <a:rPr sz="1200" b="1" i="1" spc="-5" dirty="0">
                <a:latin typeface="Ubuntu" panose="020B0504030602030204" pitchFamily="34" charset="0"/>
                <a:cs typeface="Arial"/>
              </a:rPr>
              <a:t>(0-5000 kg)</a:t>
            </a:r>
            <a:r>
              <a:rPr sz="1200" b="1" i="1" spc="160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is</a:t>
            </a:r>
            <a:r>
              <a:rPr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higher</a:t>
            </a:r>
            <a:r>
              <a:rPr b="1" spc="20" dirty="0">
                <a:latin typeface="Ubuntu" panose="020B0504030602030204" pitchFamily="34" charset="0"/>
                <a:cs typeface="Arial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than</a:t>
            </a:r>
            <a:r>
              <a:rPr spc="-10"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pc="-10"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of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heavy weighted </a:t>
            </a:r>
            <a:r>
              <a:rPr dirty="0">
                <a:latin typeface="Ubuntu" panose="020B0504030602030204" pitchFamily="34" charset="0"/>
                <a:cs typeface="Arial MT"/>
              </a:rPr>
              <a:t>payloads</a:t>
            </a:r>
            <a:r>
              <a:rPr sz="1200" i="1" dirty="0">
                <a:latin typeface="Ubuntu" panose="020B0504030602030204" pitchFamily="34" charset="0"/>
                <a:cs typeface="Arial"/>
              </a:rPr>
              <a:t>(5000-10000</a:t>
            </a:r>
            <a:r>
              <a:rPr sz="1200" i="1" spc="-5" dirty="0">
                <a:latin typeface="Ubuntu" panose="020B0504030602030204" pitchFamily="34" charset="0"/>
                <a:cs typeface="Arial"/>
              </a:rPr>
              <a:t> kg)</a:t>
            </a:r>
            <a:r>
              <a:rPr spc="-5" dirty="0">
                <a:latin typeface="Ubuntu" panose="020B0504030602030204" pitchFamily="34" charset="0"/>
                <a:cs typeface="Arial MT"/>
              </a:rPr>
              <a:t>.</a:t>
            </a:r>
            <a:endParaRPr dirty="0">
              <a:latin typeface="Ubuntu" panose="020B0504030602030204" pitchFamily="34" charset="0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400" y="1951642"/>
            <a:ext cx="5101800" cy="3534755"/>
            <a:chOff x="689400" y="1884447"/>
            <a:chExt cx="5457825" cy="378142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400" y="1884447"/>
              <a:ext cx="5457825" cy="37808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550" y="1922547"/>
              <a:ext cx="5343524" cy="366657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454175" y="1951645"/>
            <a:ext cx="4941534" cy="3534755"/>
            <a:chOff x="6229175" y="1884450"/>
            <a:chExt cx="5286375" cy="378142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9175" y="1884450"/>
              <a:ext cx="5285950" cy="3780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6325" y="1922550"/>
              <a:ext cx="5171649" cy="3666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D3E23-1BBF-40FC-A684-9FDEACB89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0" y="0"/>
            <a:ext cx="121957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B2C788-CBA3-488A-9A00-80DC915A0828}"/>
              </a:ext>
            </a:extLst>
          </p:cNvPr>
          <p:cNvSpPr txBox="1"/>
          <p:nvPr/>
        </p:nvSpPr>
        <p:spPr>
          <a:xfrm>
            <a:off x="2209800" y="2667000"/>
            <a:ext cx="7391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</a:rPr>
              <a:t>PREDICTIVE ANALYSIS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</a:rPr>
              <a:t>(CLASSIFICATION)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212" y="1551087"/>
            <a:ext cx="5022850" cy="4554855"/>
            <a:chOff x="765212" y="1551087"/>
            <a:chExt cx="5022850" cy="4554855"/>
          </a:xfrm>
        </p:grpSpPr>
        <p:sp>
          <p:nvSpPr>
            <p:cNvPr id="3" name="object 3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5012699" y="4545299"/>
                  </a:moveTo>
                  <a:lnTo>
                    <a:pt x="0" y="4545299"/>
                  </a:lnTo>
                  <a:lnTo>
                    <a:pt x="0" y="0"/>
                  </a:lnTo>
                  <a:lnTo>
                    <a:pt x="5012699" y="0"/>
                  </a:lnTo>
                  <a:lnTo>
                    <a:pt x="5012699" y="454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0" y="0"/>
                  </a:moveTo>
                  <a:lnTo>
                    <a:pt x="5012699" y="0"/>
                  </a:lnTo>
                  <a:lnTo>
                    <a:pt x="5012699" y="4545299"/>
                  </a:lnTo>
                  <a:lnTo>
                    <a:pt x="0" y="454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9961" y="4421748"/>
              <a:ext cx="2752724" cy="1504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261" y="1727198"/>
              <a:ext cx="4810125" cy="25907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8247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Classificatio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n</a:t>
            </a:r>
            <a:r>
              <a:rPr spc="-2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Accuracy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87600" y="1570073"/>
            <a:ext cx="4537710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6223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In the test </a:t>
            </a:r>
            <a:r>
              <a:rPr sz="2200" dirty="0">
                <a:latin typeface="Ubuntu" panose="020B0504030602030204" pitchFamily="34" charset="0"/>
                <a:cs typeface="Arial MT"/>
              </a:rPr>
              <a:t>set,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accuracy of all </a:t>
            </a:r>
            <a:r>
              <a:rPr sz="2200" b="1" spc="-60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models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was </a:t>
            </a:r>
            <a:r>
              <a:rPr sz="2200" dirty="0">
                <a:latin typeface="Ubuntu" panose="020B0504030602030204" pitchFamily="34" charset="0"/>
                <a:cs typeface="Arial MT"/>
              </a:rPr>
              <a:t>virtually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same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at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83.33%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It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should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noted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test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size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was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small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at 18.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11303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Therefore,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more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data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needed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determine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optimal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model.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5" y="448989"/>
            <a:ext cx="4581163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Confusion</a:t>
            </a:r>
            <a:r>
              <a:rPr spc="-9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Matrix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5212" y="1551087"/>
            <a:ext cx="5022850" cy="4554855"/>
            <a:chOff x="765212" y="1551087"/>
            <a:chExt cx="5022850" cy="4554855"/>
          </a:xfrm>
        </p:grpSpPr>
        <p:sp>
          <p:nvSpPr>
            <p:cNvPr id="4" name="object 4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5012699" y="4545299"/>
                  </a:moveTo>
                  <a:lnTo>
                    <a:pt x="0" y="4545299"/>
                  </a:lnTo>
                  <a:lnTo>
                    <a:pt x="0" y="0"/>
                  </a:lnTo>
                  <a:lnTo>
                    <a:pt x="5012699" y="0"/>
                  </a:lnTo>
                  <a:lnTo>
                    <a:pt x="5012699" y="454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0" y="0"/>
                  </a:moveTo>
                  <a:lnTo>
                    <a:pt x="5012699" y="0"/>
                  </a:lnTo>
                  <a:lnTo>
                    <a:pt x="5012699" y="4545299"/>
                  </a:lnTo>
                  <a:lnTo>
                    <a:pt x="0" y="454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425" y="2109225"/>
              <a:ext cx="4295774" cy="34385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087600" y="1570073"/>
            <a:ext cx="5067935" cy="440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71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confusion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matrix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same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for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all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models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because all </a:t>
            </a:r>
            <a:r>
              <a:rPr sz="2200" dirty="0">
                <a:latin typeface="Ubuntu" panose="020B0504030602030204" pitchFamily="34" charset="0"/>
                <a:cs typeface="Arial MT"/>
              </a:rPr>
              <a:t>models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performed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same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for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test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set.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models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predicted 12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successful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landings when the true label was </a:t>
            </a:r>
            <a:r>
              <a:rPr sz="2200" dirty="0">
                <a:latin typeface="Ubuntu" panose="020B0504030602030204" pitchFamily="34" charset="0"/>
                <a:cs typeface="Arial MT"/>
              </a:rPr>
              <a:t> successful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</a:t>
            </a:r>
            <a:r>
              <a:rPr sz="2200" dirty="0">
                <a:latin typeface="Ubuntu" panose="020B0504030602030204" pitchFamily="34" charset="0"/>
                <a:cs typeface="Arial MT"/>
              </a:rPr>
              <a:t>3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failed landings when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true label was failure. But there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were also </a:t>
            </a:r>
            <a:r>
              <a:rPr sz="2200" dirty="0">
                <a:latin typeface="Ubuntu" panose="020B0504030602030204" pitchFamily="34" charset="0"/>
                <a:cs typeface="Arial MT"/>
              </a:rPr>
              <a:t>3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predictions that </a:t>
            </a:r>
            <a:r>
              <a:rPr sz="2200" dirty="0">
                <a:latin typeface="Ubuntu" panose="020B0504030602030204" pitchFamily="34" charset="0"/>
                <a:cs typeface="Arial MT"/>
              </a:rPr>
              <a:t>said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successful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when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true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label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was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failure</a:t>
            </a:r>
            <a:r>
              <a:rPr sz="22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dirty="0">
                <a:latin typeface="Ubuntu" panose="020B0504030602030204" pitchFamily="34" charset="0"/>
                <a:cs typeface="Arial"/>
              </a:rPr>
              <a:t>(false</a:t>
            </a:r>
            <a:r>
              <a:rPr sz="22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positive)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102933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Overall,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these</a:t>
            </a:r>
            <a:r>
              <a:rPr sz="2200" b="1" spc="-3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models</a:t>
            </a:r>
            <a:r>
              <a:rPr sz="2200" b="1" spc="-3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predict </a:t>
            </a:r>
            <a:r>
              <a:rPr sz="2200" b="1" spc="-59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successful</a:t>
            </a:r>
            <a:r>
              <a:rPr sz="22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landings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16" y="1688298"/>
            <a:ext cx="10273030" cy="46346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48069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As the number of flights increased, the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 rate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increased, and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recently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it </a:t>
            </a:r>
            <a:r>
              <a:rPr sz="22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has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exceeded 80%.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Orbital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types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SSO,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HEO,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GEO,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ES-L1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have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highest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rate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(100%).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is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close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to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railways,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highways,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coastline,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but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far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cities.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104139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KSLC-39A</a:t>
            </a:r>
            <a:r>
              <a:rPr sz="2200" spc="-1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has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highest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number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successes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highest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 </a:t>
            </a:r>
            <a:r>
              <a:rPr sz="2200" spc="-59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rate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among all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416559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launch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 rate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low weighted payloads is higher than that of heavy </a:t>
            </a:r>
            <a:r>
              <a:rPr sz="22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weighted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payloads.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29146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this dataset, all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models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have the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same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accuracy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(83.33%),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but it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seems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that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more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is needed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determine 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optimal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model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due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small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size.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5844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980592" y="63961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55327AD7-0B54-4D0C-AE71-1FE0BA20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5" b="278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92664DB-06F9-44E5-A65A-9FB267E872AB}"/>
              </a:ext>
            </a:extLst>
          </p:cNvPr>
          <p:cNvSpPr txBox="1">
            <a:spLocks/>
          </p:cNvSpPr>
          <p:nvPr/>
        </p:nvSpPr>
        <p:spPr>
          <a:xfrm>
            <a:off x="76200" y="2667000"/>
            <a:ext cx="9980749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6000" dirty="0">
                <a:latin typeface="Ubuntu" panose="020B0504030602030204" pitchFamily="34" charset="0"/>
              </a:rPr>
              <a:t>METHODOLOGY</a:t>
            </a:r>
            <a:endParaRPr lang="en-US" sz="6000" kern="0" spc="-5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" y="1417224"/>
            <a:ext cx="10358375" cy="5135976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lang="en-US" sz="2200" spc="-5" dirty="0">
                <a:latin typeface="Ubuntu" panose="020B0504030602030204" pitchFamily="34" charset="0"/>
                <a:cs typeface="Arial MT"/>
              </a:rPr>
              <a:t>Data</a:t>
            </a:r>
            <a:r>
              <a:rPr lang="en-US" sz="2200" spc="-3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latin typeface="Ubuntu" panose="020B0504030602030204" pitchFamily="34" charset="0"/>
                <a:cs typeface="Arial MT"/>
              </a:rPr>
              <a:t>collection</a:t>
            </a:r>
            <a:r>
              <a:rPr lang="en-US" sz="2200" spc="-3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latin typeface="Ubuntu" panose="020B0504030602030204" pitchFamily="34" charset="0"/>
                <a:cs typeface="Arial MT"/>
              </a:rPr>
              <a:t>methodology:</a:t>
            </a:r>
          </a:p>
          <a:p>
            <a:pPr marL="69850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98500" algn="l"/>
              </a:tabLst>
            </a:pPr>
            <a:r>
              <a:rPr lang="en-US" sz="1600" spc="-5" dirty="0">
                <a:latin typeface="Ubuntu" panose="020B0504030602030204" pitchFamily="34" charset="0"/>
                <a:cs typeface="Arial MT"/>
              </a:rPr>
              <a:t>SpaceX</a:t>
            </a:r>
            <a:r>
              <a:rPr lang="en-US" sz="1600" spc="-114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API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dirty="0">
                <a:latin typeface="Ubuntu" panose="020B0504030602030204" pitchFamily="34" charset="0"/>
                <a:cs typeface="Arial MT"/>
              </a:rPr>
              <a:t>&amp;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Web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 Scraping</a:t>
            </a:r>
          </a:p>
          <a:p>
            <a:pPr marL="962660" lvl="2">
              <a:spcBef>
                <a:spcPts val="1410"/>
              </a:spcBef>
              <a:tabLst>
                <a:tab pos="698500" algn="l"/>
              </a:tabLst>
            </a:pP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Falcon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9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and Falcon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Heavy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Launches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Records from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Wikipedia</a:t>
            </a:r>
            <a:endParaRPr lang="en-US" sz="1600" u="heavy" spc="-5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Ubuntu" panose="020B0504030602030204" pitchFamily="34" charset="0"/>
              <a:cs typeface="Arial MT"/>
            </a:endParaRPr>
          </a:p>
          <a:p>
            <a:pPr marL="69850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98500" algn="l"/>
              </a:tabLst>
            </a:pPr>
            <a:endParaRPr lang="en-US" sz="100" dirty="0">
              <a:latin typeface="Ubuntu" panose="020B0504030602030204" pitchFamily="34" charset="0"/>
              <a:cs typeface="Arial MT"/>
            </a:endParaRPr>
          </a:p>
          <a:p>
            <a:pPr marL="241300" indent="-187325">
              <a:lnSpc>
                <a:spcPct val="100000"/>
              </a:lnSpc>
              <a:buChar char="•"/>
              <a:tabLst>
                <a:tab pos="241300" algn="l"/>
              </a:tabLst>
            </a:pPr>
            <a:endParaRPr lang="en-US" sz="100" spc="-5" dirty="0">
              <a:solidFill>
                <a:srgbClr val="292929"/>
              </a:solidFill>
              <a:latin typeface="Ubuntu" panose="020B0504030602030204" pitchFamily="34" charset="0"/>
              <a:cs typeface="Arial MT"/>
            </a:endParaRPr>
          </a:p>
          <a:p>
            <a:pPr marL="241300" indent="-187325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Perform</a:t>
            </a:r>
            <a:r>
              <a:rPr lang="en-US" sz="22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lang="en-US" sz="22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wrangling</a:t>
            </a:r>
            <a:endParaRPr lang="en-US" sz="2200" dirty="0">
              <a:latin typeface="Ubuntu" panose="020B0504030602030204" pitchFamily="34" charset="0"/>
              <a:cs typeface="Arial MT"/>
            </a:endParaRPr>
          </a:p>
          <a:p>
            <a:pPr marL="698500" lvl="1" indent="-193040">
              <a:lnSpc>
                <a:spcPct val="100000"/>
              </a:lnSpc>
              <a:spcBef>
                <a:spcPts val="1415"/>
              </a:spcBef>
              <a:buChar char="•"/>
              <a:tabLst>
                <a:tab pos="698500" algn="l"/>
              </a:tabLst>
            </a:pPr>
            <a:r>
              <a:rPr lang="en-US" sz="1600" spc="-5" dirty="0">
                <a:latin typeface="Ubuntu" panose="020B0504030602030204" pitchFamily="34" charset="0"/>
                <a:cs typeface="Arial MT"/>
              </a:rPr>
              <a:t>Convert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outcomes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into</a:t>
            </a:r>
            <a:r>
              <a:rPr lang="en-US" sz="1600" spc="-4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Training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Labels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with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booster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dirty="0">
                <a:latin typeface="Ubuntu" panose="020B0504030602030204" pitchFamily="34" charset="0"/>
                <a:cs typeface="Arial MT"/>
              </a:rPr>
              <a:t>successfully/unsuccessful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landed</a:t>
            </a:r>
            <a:endParaRPr lang="en-US" sz="1900" spc="-5" dirty="0">
              <a:latin typeface="Ubuntu" panose="020B0504030602030204" pitchFamily="34" charset="0"/>
              <a:cs typeface="Arial MT"/>
            </a:endParaRPr>
          </a:p>
          <a:p>
            <a:pPr marL="505460" lvl="1">
              <a:lnSpc>
                <a:spcPct val="100000"/>
              </a:lnSpc>
              <a:spcBef>
                <a:spcPts val="1415"/>
              </a:spcBef>
              <a:tabLst>
                <a:tab pos="698500" algn="l"/>
              </a:tabLst>
            </a:pPr>
            <a:endParaRPr lang="en-US" sz="100" dirty="0">
              <a:latin typeface="Ubuntu" panose="020B0504030602030204" pitchFamily="34" charset="0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385"/>
              </a:spcBef>
              <a:buChar char="•"/>
              <a:tabLst>
                <a:tab pos="241300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Perform</a:t>
            </a:r>
            <a:r>
              <a:rPr lang="en-US"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exploratory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(EDA)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using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visualization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SQL</a:t>
            </a:r>
          </a:p>
          <a:p>
            <a:pPr marL="241300" indent="-187325">
              <a:lnSpc>
                <a:spcPct val="100000"/>
              </a:lnSpc>
              <a:spcBef>
                <a:spcPts val="1385"/>
              </a:spcBef>
              <a:buChar char="•"/>
              <a:tabLst>
                <a:tab pos="241300" algn="l"/>
              </a:tabLst>
            </a:pPr>
            <a:endParaRPr lang="en-US" sz="100" dirty="0">
              <a:latin typeface="Ubuntu" panose="020B0504030602030204" pitchFamily="34" charset="0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Perform</a:t>
            </a:r>
            <a:r>
              <a:rPr lang="en-US"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interactive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visual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analytics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using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Folium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 err="1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Plotly</a:t>
            </a:r>
            <a:r>
              <a:rPr lang="en-US"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</a:t>
            </a: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endParaRPr lang="en-US" sz="100" dirty="0">
              <a:latin typeface="Ubuntu" panose="020B0504030602030204" pitchFamily="34" charset="0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Perform</a:t>
            </a:r>
            <a:r>
              <a:rPr lang="en-US" sz="22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predictive</a:t>
            </a:r>
            <a:r>
              <a:rPr lang="en-US"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using</a:t>
            </a:r>
            <a:r>
              <a:rPr lang="en-US"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classification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models</a:t>
            </a:r>
            <a:endParaRPr lang="en-US" sz="2200" dirty="0">
              <a:latin typeface="Ubuntu" panose="020B0504030602030204" pitchFamily="34" charset="0"/>
              <a:cs typeface="Arial MT"/>
            </a:endParaRPr>
          </a:p>
          <a:p>
            <a:pPr marL="698500" lvl="1" indent="-193040">
              <a:lnSpc>
                <a:spcPts val="2095"/>
              </a:lnSpc>
              <a:spcBef>
                <a:spcPts val="1415"/>
              </a:spcBef>
              <a:buChar char="•"/>
              <a:tabLst>
                <a:tab pos="698500" algn="l"/>
              </a:tabLst>
            </a:pPr>
            <a:r>
              <a:rPr lang="en-US" sz="1600" spc="-5" dirty="0">
                <a:latin typeface="Ubuntu" panose="020B0504030602030204" pitchFamily="34" charset="0"/>
                <a:cs typeface="Arial MT"/>
              </a:rPr>
              <a:t>Find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best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Hyperparameter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for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SVM,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Classification</a:t>
            </a:r>
            <a:r>
              <a:rPr lang="en-US" sz="1600" spc="-5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Trees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Logistic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Regression</a:t>
            </a:r>
            <a:endParaRPr lang="en-US" sz="1600" dirty="0">
              <a:latin typeface="Ubuntu" panose="020B0504030602030204" pitchFamily="34" charset="0"/>
              <a:cs typeface="Arial MT"/>
            </a:endParaRPr>
          </a:p>
          <a:p>
            <a:pPr marL="10415905">
              <a:lnSpc>
                <a:spcPts val="1735"/>
              </a:lnSpc>
            </a:pPr>
            <a:endParaRPr lang="en-US" sz="16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24" y="191628"/>
            <a:ext cx="32717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dirty="0">
                <a:solidFill>
                  <a:schemeClr val="tx2"/>
                </a:solidFill>
                <a:latin typeface="Ubuntu" panose="020B0504030602030204" pitchFamily="34" charset="0"/>
              </a:rPr>
              <a:t>Methodology</a:t>
            </a:r>
            <a:endParaRPr sz="40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41DD7-2902-4CFC-A8C7-D976D99EE439}"/>
              </a:ext>
            </a:extLst>
          </p:cNvPr>
          <p:cNvSpPr txBox="1"/>
          <p:nvPr/>
        </p:nvSpPr>
        <p:spPr>
          <a:xfrm>
            <a:off x="990600" y="79866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lang="en-US" sz="1800" spc="-5" dirty="0">
                <a:latin typeface="Arial MT"/>
                <a:cs typeface="Arial MT"/>
              </a:rPr>
              <a:t>Executive</a:t>
            </a:r>
            <a:r>
              <a:rPr lang="en-US" sz="1800" spc="-5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Summary</a:t>
            </a:r>
            <a:endParaRPr lang="en-US"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5" y="448989"/>
            <a:ext cx="3527153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9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Collection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84925" y="1444470"/>
            <a:ext cx="10228580" cy="34060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63563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collection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process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includes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combination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pc="-1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API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requests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from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pc="-59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SpaceX API and web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scraping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 from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table in the Wikipedia page of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SpaceX,</a:t>
            </a:r>
            <a:r>
              <a:rPr spc="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i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Falcon</a:t>
            </a:r>
            <a:r>
              <a:rPr i="1" spc="-1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9</a:t>
            </a:r>
            <a:r>
              <a:rPr i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and Falcon</a:t>
            </a:r>
            <a:r>
              <a:rPr i="1" spc="-1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i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Heavy Launches </a:t>
            </a:r>
            <a:r>
              <a:rPr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Records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.</a:t>
            </a:r>
            <a:endParaRPr lang="en-US" dirty="0">
              <a:solidFill>
                <a:srgbClr val="292929"/>
              </a:solidFill>
              <a:latin typeface="Ubuntu" panose="020B0504030602030204" pitchFamily="34" charset="0"/>
              <a:cs typeface="Arial MT"/>
            </a:endParaRPr>
          </a:p>
          <a:p>
            <a:pPr marL="12065" marR="635635">
              <a:lnSpc>
                <a:spcPct val="100000"/>
              </a:lnSpc>
              <a:spcBef>
                <a:spcPts val="100"/>
              </a:spcBef>
              <a:tabLst>
                <a:tab pos="200025" algn="l"/>
              </a:tabLst>
            </a:pPr>
            <a:endParaRPr dirty="0">
              <a:latin typeface="Ubuntu" panose="020B0504030602030204" pitchFamily="34" charset="0"/>
              <a:cs typeface="Arial MT"/>
            </a:endParaRPr>
          </a:p>
          <a:p>
            <a:pPr marL="885190" marR="5080" lvl="1" indent="-382270">
              <a:lnSpc>
                <a:spcPct val="100000"/>
              </a:lnSpc>
              <a:spcBef>
                <a:spcPts val="5"/>
              </a:spcBef>
              <a:buChar char="○"/>
              <a:tabLst>
                <a:tab pos="884555" algn="l"/>
                <a:tab pos="885825" algn="l"/>
              </a:tabLst>
            </a:pP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SpaceX API Data Columns: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FlightNumber, Date, BoosterVersion,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PayloadMass, Orbit, LaunchSite, Outcome, Flights, GridFins, Reused, </a:t>
            </a:r>
            <a:r>
              <a:rPr spc="-108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Legs,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LandingPad,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Block,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ReusedCount,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Serial,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Longitude,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Latitude</a:t>
            </a:r>
            <a:endParaRPr dirty="0">
              <a:latin typeface="Ubuntu" panose="020B0504030602030204" pitchFamily="34" charset="0"/>
              <a:cs typeface="Consolas"/>
            </a:endParaRPr>
          </a:p>
          <a:p>
            <a:pPr marL="885190" marR="355600" lvl="1" indent="-382270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Wikipedia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Web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Scrape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Columns:</a:t>
            </a:r>
            <a:r>
              <a:rPr spc="5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Flight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No.,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Launch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site,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Payload, </a:t>
            </a:r>
            <a:r>
              <a:rPr spc="-108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PayloadMass, Orbit, Customer, Launch outcome, Version Booster,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Booster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landing, Date,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Time</a:t>
            </a:r>
            <a:endParaRPr dirty="0">
              <a:latin typeface="Ubuntu" panose="020B0504030602030204" pitchFamily="34" charset="0"/>
              <a:cs typeface="Consolas"/>
            </a:endParaRPr>
          </a:p>
          <a:p>
            <a:pPr marR="124460" algn="ctr">
              <a:lnSpc>
                <a:spcPct val="100000"/>
              </a:lnSpc>
              <a:spcBef>
                <a:spcPts val="1275"/>
              </a:spcBef>
              <a:tabLst>
                <a:tab pos="4836160" algn="l"/>
              </a:tabLst>
            </a:pPr>
            <a:endParaRPr lang="en-US" i="1" spc="-5" dirty="0">
              <a:latin typeface="Ubuntu" panose="020B0504030602030204" pitchFamily="34" charset="0"/>
              <a:cs typeface="Arial"/>
            </a:endParaRPr>
          </a:p>
          <a:p>
            <a:pPr marR="124460" algn="ctr">
              <a:lnSpc>
                <a:spcPct val="100000"/>
              </a:lnSpc>
              <a:spcBef>
                <a:spcPts val="1275"/>
              </a:spcBef>
              <a:tabLst>
                <a:tab pos="4836160" algn="l"/>
              </a:tabLst>
            </a:pPr>
            <a:r>
              <a:rPr i="1" spc="-5" dirty="0">
                <a:latin typeface="Ubuntu" panose="020B0504030602030204" pitchFamily="34" charset="0"/>
                <a:cs typeface="Arial"/>
              </a:rPr>
              <a:t>	</a:t>
            </a:r>
            <a:endParaRPr dirty="0">
              <a:latin typeface="Ubuntu" panose="020B0504030602030204" pitchFamily="34" charset="0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9FE905-E229-4BA7-AF6A-332427A47F48}"/>
              </a:ext>
            </a:extLst>
          </p:cNvPr>
          <p:cNvSpPr/>
          <p:nvPr/>
        </p:nvSpPr>
        <p:spPr>
          <a:xfrm>
            <a:off x="409072" y="4560331"/>
            <a:ext cx="2867528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Ubuntu" panose="020B0504030602030204" pitchFamily="34" charset="0"/>
                <a:cs typeface="Arial MT"/>
              </a:rPr>
              <a:t>Request  data 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from 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SpaceX </a:t>
            </a:r>
            <a:r>
              <a:rPr lang="en-US" sz="1400" spc="-37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API</a:t>
            </a:r>
            <a:endParaRPr lang="en-US" sz="14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E23728-81A1-4536-8821-2981462D2B3C}"/>
              </a:ext>
            </a:extLst>
          </p:cNvPr>
          <p:cNvSpPr txBox="1"/>
          <p:nvPr/>
        </p:nvSpPr>
        <p:spPr>
          <a:xfrm>
            <a:off x="352321" y="4190999"/>
            <a:ext cx="4083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spc="-5" dirty="0">
                <a:solidFill>
                  <a:schemeClr val="accent2"/>
                </a:solidFill>
                <a:latin typeface="Ubuntu" panose="020B0504030602030204" pitchFamily="34" charset="0"/>
                <a:cs typeface="Arial"/>
              </a:rPr>
              <a:t>SpaceX</a:t>
            </a:r>
            <a:r>
              <a:rPr lang="en-US" sz="2000" i="1" spc="-80" dirty="0">
                <a:solidFill>
                  <a:schemeClr val="accent2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lang="en-US" sz="2000" i="1" spc="-5" dirty="0">
                <a:solidFill>
                  <a:schemeClr val="accent2"/>
                </a:solidFill>
                <a:latin typeface="Ubuntu" panose="020B0504030602030204" pitchFamily="34" charset="0"/>
                <a:cs typeface="Arial"/>
              </a:rPr>
              <a:t>API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C14368-3BF0-4ED0-90A3-349C1EF695B7}"/>
              </a:ext>
            </a:extLst>
          </p:cNvPr>
          <p:cNvSpPr/>
          <p:nvPr/>
        </p:nvSpPr>
        <p:spPr>
          <a:xfrm>
            <a:off x="744023" y="5208468"/>
            <a:ext cx="3631817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635" algn="ctr">
              <a:lnSpc>
                <a:spcPts val="1664"/>
              </a:lnSpc>
              <a:spcBef>
                <a:spcPts val="100"/>
              </a:spcBef>
            </a:pPr>
            <a:r>
              <a:rPr lang="en-US" sz="1400" spc="-5" dirty="0">
                <a:latin typeface="Ubuntu" panose="020B0504030602030204" pitchFamily="34" charset="0"/>
                <a:cs typeface="Arial MT"/>
              </a:rPr>
              <a:t>API 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returns </a:t>
            </a:r>
            <a:r>
              <a:rPr lang="en-US" sz="1400" spc="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SpaceX  data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in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JSON</a:t>
            </a:r>
            <a:r>
              <a:rPr lang="en-US" sz="1400" spc="-6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file</a:t>
            </a:r>
            <a:endParaRPr lang="en-US" sz="14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1B0F0E-89E6-4AA6-BA3E-9583BA455837}"/>
              </a:ext>
            </a:extLst>
          </p:cNvPr>
          <p:cNvSpPr/>
          <p:nvPr/>
        </p:nvSpPr>
        <p:spPr>
          <a:xfrm>
            <a:off x="1295400" y="5813107"/>
            <a:ext cx="3631817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9395" marR="5080" indent="-227329" algn="ctr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Ubuntu" panose="020B0504030602030204" pitchFamily="34" charset="0"/>
                <a:cs typeface="Arial MT"/>
              </a:rPr>
              <a:t>Normalize  data 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into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CSV</a:t>
            </a:r>
            <a:r>
              <a:rPr lang="en-US" sz="1400" spc="-5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file</a:t>
            </a:r>
            <a:endParaRPr lang="en-US" sz="1400" dirty="0">
              <a:latin typeface="Ubuntu" panose="020B0504030602030204" pitchFamily="34" charset="0"/>
              <a:cs typeface="Arial MT"/>
            </a:endParaRP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56045FA-E756-46B6-B523-4E143FF25D06}"/>
              </a:ext>
            </a:extLst>
          </p:cNvPr>
          <p:cNvCxnSpPr>
            <a:stCxn id="45" idx="1"/>
            <a:endCxn id="48" idx="1"/>
          </p:cNvCxnSpPr>
          <p:nvPr/>
        </p:nvCxnSpPr>
        <p:spPr>
          <a:xfrm rot="10800000" flipH="1" flipV="1">
            <a:off x="409071" y="4750830"/>
            <a:ext cx="334951" cy="648137"/>
          </a:xfrm>
          <a:prstGeom prst="bentConnector3">
            <a:avLst>
              <a:gd name="adj1" fmla="val -682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A09E68A-324E-4C38-99BF-6F184468008C}"/>
              </a:ext>
            </a:extLst>
          </p:cNvPr>
          <p:cNvCxnSpPr>
            <a:stCxn id="48" idx="1"/>
            <a:endCxn id="49" idx="1"/>
          </p:cNvCxnSpPr>
          <p:nvPr/>
        </p:nvCxnSpPr>
        <p:spPr>
          <a:xfrm rot="10800000" flipH="1" flipV="1">
            <a:off x="744022" y="5398967"/>
            <a:ext cx="551377" cy="604639"/>
          </a:xfrm>
          <a:prstGeom prst="bentConnector3">
            <a:avLst>
              <a:gd name="adj1" fmla="val -414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E97C766-A054-4A5D-9530-33E84DA41F1B}"/>
              </a:ext>
            </a:extLst>
          </p:cNvPr>
          <p:cNvSpPr txBox="1"/>
          <p:nvPr/>
        </p:nvSpPr>
        <p:spPr>
          <a:xfrm>
            <a:off x="5999215" y="4160221"/>
            <a:ext cx="1831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spc="-15" dirty="0">
                <a:solidFill>
                  <a:schemeClr val="accent5"/>
                </a:solidFill>
                <a:latin typeface="Ubuntu" panose="020B0504030602030204" pitchFamily="34" charset="0"/>
                <a:cs typeface="Arial"/>
              </a:rPr>
              <a:t>Web</a:t>
            </a:r>
            <a:r>
              <a:rPr lang="en-US" sz="2000" i="1" spc="-50" dirty="0">
                <a:solidFill>
                  <a:schemeClr val="accent5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lang="en-US" sz="2000" i="1" spc="-5" dirty="0">
                <a:solidFill>
                  <a:schemeClr val="accent5"/>
                </a:solidFill>
                <a:latin typeface="Ubuntu" panose="020B0504030602030204" pitchFamily="34" charset="0"/>
                <a:cs typeface="Arial"/>
              </a:rPr>
              <a:t>Scraping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BD9F10-4967-4312-88B4-904D045FDAE8}"/>
              </a:ext>
            </a:extLst>
          </p:cNvPr>
          <p:cNvSpPr/>
          <p:nvPr/>
        </p:nvSpPr>
        <p:spPr>
          <a:xfrm>
            <a:off x="6100439" y="4560331"/>
            <a:ext cx="3579392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lang="en-US" sz="1400" spc="-5" dirty="0">
                <a:latin typeface="Arial MT"/>
                <a:cs typeface="Arial MT"/>
              </a:rPr>
              <a:t>Get</a:t>
            </a:r>
            <a:r>
              <a:rPr lang="en-US" sz="1400" spc="-6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HTML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Response  from 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Wikipedia page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51022-7130-43C8-A93D-36743DB5A0BD}"/>
              </a:ext>
            </a:extLst>
          </p:cNvPr>
          <p:cNvSpPr/>
          <p:nvPr/>
        </p:nvSpPr>
        <p:spPr>
          <a:xfrm>
            <a:off x="6629400" y="5208467"/>
            <a:ext cx="3579392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065" marR="5080" indent="-2540" algn="ctr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Arial MT"/>
                <a:cs typeface="Arial MT"/>
              </a:rPr>
              <a:t>Extract 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data 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using 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beautiful  </a:t>
            </a:r>
            <a:r>
              <a:rPr lang="en-US" sz="1400" dirty="0">
                <a:latin typeface="Arial MT"/>
                <a:cs typeface="Arial MT"/>
              </a:rPr>
              <a:t>soup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736FEDA-8AC3-4C0B-9851-2CF4CE06712C}"/>
              </a:ext>
            </a:extLst>
          </p:cNvPr>
          <p:cNvSpPr/>
          <p:nvPr/>
        </p:nvSpPr>
        <p:spPr>
          <a:xfrm>
            <a:off x="7086600" y="5813106"/>
            <a:ext cx="3579392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9395" marR="5080" indent="-227329" algn="ctr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Arial MT"/>
                <a:cs typeface="Arial MT"/>
              </a:rPr>
              <a:t>Normalize  data 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into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solidFill>
                  <a:schemeClr val="tx2"/>
                </a:solidFill>
                <a:latin typeface="Arial MT"/>
                <a:cs typeface="Arial MT"/>
              </a:rPr>
              <a:t>CSV</a:t>
            </a:r>
            <a:r>
              <a:rPr lang="en-US" sz="1400" spc="-5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file</a:t>
            </a:r>
            <a:endParaRPr lang="en-US" sz="1400" dirty="0">
              <a:latin typeface="Arial MT"/>
              <a:cs typeface="Arial MT"/>
            </a:endParaRP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D51DC01-F536-4666-B6E1-59281130DB5E}"/>
              </a:ext>
            </a:extLst>
          </p:cNvPr>
          <p:cNvCxnSpPr>
            <a:cxnSpLocks/>
            <a:stCxn id="59" idx="1"/>
            <a:endCxn id="61" idx="1"/>
          </p:cNvCxnSpPr>
          <p:nvPr/>
        </p:nvCxnSpPr>
        <p:spPr>
          <a:xfrm rot="10800000" flipH="1" flipV="1">
            <a:off x="6100438" y="4750831"/>
            <a:ext cx="528961" cy="648136"/>
          </a:xfrm>
          <a:prstGeom prst="bentConnector3">
            <a:avLst>
              <a:gd name="adj1" fmla="val -432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73706CC-8F5D-41FC-B067-AB7CDE23ECFB}"/>
              </a:ext>
            </a:extLst>
          </p:cNvPr>
          <p:cNvCxnSpPr>
            <a:stCxn id="61" idx="1"/>
            <a:endCxn id="62" idx="1"/>
          </p:cNvCxnSpPr>
          <p:nvPr/>
        </p:nvCxnSpPr>
        <p:spPr>
          <a:xfrm rot="10800000" flipH="1" flipV="1">
            <a:off x="6629400" y="5398966"/>
            <a:ext cx="457200" cy="604639"/>
          </a:xfrm>
          <a:prstGeom prst="bentConnector3">
            <a:avLst>
              <a:gd name="adj1" fmla="val -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318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Collection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–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SpaceX</a:t>
            </a:r>
            <a:r>
              <a:rPr spc="-229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3025" y="1533547"/>
            <a:ext cx="4537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1.Requesting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rocket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from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SpaceX</a:t>
            </a:r>
            <a:r>
              <a:rPr sz="1600" spc="-10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API</a:t>
            </a:r>
            <a:endParaRPr sz="16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762" y="1868850"/>
            <a:ext cx="3952874" cy="7810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025" y="2855072"/>
            <a:ext cx="3455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2.Converting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Response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JSON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file</a:t>
            </a:r>
            <a:endParaRPr sz="16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775" y="3330650"/>
            <a:ext cx="2857499" cy="2381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3025" y="3747946"/>
            <a:ext cx="35109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3.Using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custom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functions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clean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2762" y="4311087"/>
            <a:ext cx="1895475" cy="1055370"/>
            <a:chOff x="1002775" y="4197524"/>
            <a:chExt cx="1895475" cy="10553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75" y="4197524"/>
              <a:ext cx="1895474" cy="5238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775" y="4728411"/>
              <a:ext cx="1638299" cy="52387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019212" y="4289463"/>
            <a:ext cx="1695450" cy="1076960"/>
            <a:chOff x="3019225" y="4175900"/>
            <a:chExt cx="1695450" cy="10769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9225" y="4175900"/>
              <a:ext cx="1695449" cy="5238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9225" y="4728401"/>
              <a:ext cx="1695449" cy="5238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51874" y="1514297"/>
            <a:ext cx="566737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4.Combining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columns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into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dictionary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create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frame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03550" y="2152670"/>
            <a:ext cx="4191000" cy="2670674"/>
            <a:chOff x="5903550" y="1872250"/>
            <a:chExt cx="4191000" cy="323151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3550" y="1872250"/>
              <a:ext cx="4190999" cy="29717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3550" y="4884200"/>
              <a:ext cx="3305174" cy="21907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751874" y="5297909"/>
            <a:ext cx="40430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5.Filtering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dataframe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exporting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CSV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03550" y="5943600"/>
            <a:ext cx="4629149" cy="1619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3550" y="6198200"/>
            <a:ext cx="3771899" cy="2190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399" y="1899750"/>
            <a:ext cx="2933699" cy="180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399" y="2638650"/>
            <a:ext cx="3076574" cy="161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399" y="3358500"/>
            <a:ext cx="2543174" cy="1904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025" y="1533547"/>
            <a:ext cx="4615815" cy="238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00"/>
              </a:spcBef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Getting</a:t>
            </a:r>
            <a:r>
              <a:rPr sz="16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response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from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HTML</a:t>
            </a:r>
            <a:endParaRPr sz="1600" dirty="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 dirty="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AutoNum type="arabicPeriod"/>
            </a:pPr>
            <a:endParaRPr sz="1550" dirty="0">
              <a:latin typeface="Ubuntu" panose="020B0504030602030204" pitchFamily="34" charset="0"/>
              <a:cs typeface="Arial MT"/>
            </a:endParaRPr>
          </a:p>
          <a:p>
            <a:pPr marL="182245" indent="-17018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Creating</a:t>
            </a:r>
            <a:r>
              <a:rPr sz="16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BeautifulSoup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object</a:t>
            </a:r>
            <a:endParaRPr sz="1600" dirty="0">
              <a:latin typeface="Ubuntu" panose="020B0504030602030204" pitchFamily="34" charset="0"/>
              <a:cs typeface="Arial MT"/>
            </a:endParaRPr>
          </a:p>
          <a:p>
            <a:pPr marL="12700" marR="5080">
              <a:lnSpc>
                <a:spcPts val="5440"/>
              </a:lnSpc>
              <a:spcBef>
                <a:spcPts val="525"/>
              </a:spcBef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Finding all tables and assigning the </a:t>
            </a:r>
            <a:r>
              <a:rPr sz="1600" dirty="0">
                <a:latin typeface="Ubuntu" panose="020B0504030602030204" pitchFamily="34" charset="0"/>
                <a:cs typeface="Arial MT"/>
              </a:rPr>
              <a:t>result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 </a:t>
            </a:r>
            <a:r>
              <a:rPr sz="1600" dirty="0">
                <a:latin typeface="Ubuntu" panose="020B0504030602030204" pitchFamily="34" charset="0"/>
                <a:cs typeface="Arial MT"/>
              </a:rPr>
              <a:t>a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list </a:t>
            </a:r>
            <a:r>
              <a:rPr sz="1600" spc="-43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4.Extracting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column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name one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by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one</a:t>
            </a:r>
            <a:endParaRPr sz="16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2399" y="4096211"/>
            <a:ext cx="1323974" cy="209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2399" y="4389761"/>
            <a:ext cx="3190874" cy="6476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51874" y="1514297"/>
            <a:ext cx="36709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5.Creating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empty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dictionary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with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keys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914425" y="2111548"/>
            <a:ext cx="2800350" cy="2200459"/>
            <a:chOff x="5914425" y="1880500"/>
            <a:chExt cx="2800350" cy="266255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425" y="1880500"/>
              <a:ext cx="2800349" cy="200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425" y="2111537"/>
              <a:ext cx="2586999" cy="3905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425" y="2533100"/>
              <a:ext cx="2386974" cy="20097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751874" y="4679775"/>
            <a:ext cx="4933950" cy="88773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204"/>
              </a:spcBef>
              <a:buSzPct val="93750"/>
              <a:buAutoNum type="arabicPeriod" startAt="6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Fillin</a:t>
            </a:r>
            <a:r>
              <a:rPr sz="1600" dirty="0">
                <a:latin typeface="Ubuntu" panose="020B0504030602030204" pitchFamily="34" charset="0"/>
                <a:cs typeface="Arial MT"/>
              </a:rPr>
              <a:t>g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u</a:t>
            </a:r>
            <a:r>
              <a:rPr sz="1600" dirty="0">
                <a:latin typeface="Ubuntu" panose="020B0504030602030204" pitchFamily="34" charset="0"/>
                <a:cs typeface="Arial MT"/>
              </a:rPr>
              <a:t>p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1600" dirty="0">
                <a:latin typeface="Ubuntu" panose="020B0504030602030204" pitchFamily="34" charset="0"/>
                <a:cs typeface="Arial MT"/>
              </a:rPr>
              <a:t>e</a:t>
            </a:r>
            <a:r>
              <a:rPr sz="16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Consolas"/>
              </a:rPr>
              <a:t>launch_dic</a:t>
            </a:r>
            <a:r>
              <a:rPr sz="1600" dirty="0">
                <a:latin typeface="Ubuntu" panose="020B0504030602030204" pitchFamily="34" charset="0"/>
                <a:cs typeface="Consolas"/>
              </a:rPr>
              <a:t>t</a:t>
            </a:r>
            <a:r>
              <a:rPr sz="1600" spc="-430" dirty="0">
                <a:latin typeface="Ubuntu" panose="020B0504030602030204" pitchFamily="34" charset="0"/>
                <a:cs typeface="Consolas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wit</a:t>
            </a:r>
            <a:r>
              <a:rPr sz="1600" dirty="0">
                <a:latin typeface="Ubuntu" panose="020B0504030602030204" pitchFamily="34" charset="0"/>
                <a:cs typeface="Arial MT"/>
              </a:rPr>
              <a:t>h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launc</a:t>
            </a:r>
            <a:r>
              <a:rPr sz="1600" dirty="0">
                <a:latin typeface="Ubuntu" panose="020B0504030602030204" pitchFamily="34" charset="0"/>
                <a:cs typeface="Arial MT"/>
              </a:rPr>
              <a:t>h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records</a:t>
            </a:r>
          </a:p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sz="1500" i="1" spc="-40" dirty="0">
                <a:latin typeface="Ubuntu" panose="020B0504030602030204" pitchFamily="34" charset="0"/>
                <a:cs typeface="Arial"/>
              </a:rPr>
              <a:t>(Too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long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to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put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in here,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dirty="0">
                <a:latin typeface="Ubuntu" panose="020B0504030602030204" pitchFamily="34" charset="0"/>
                <a:cs typeface="Arial"/>
              </a:rPr>
              <a:t>so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please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dirty="0">
                <a:latin typeface="Ubuntu" panose="020B0504030602030204" pitchFamily="34" charset="0"/>
                <a:cs typeface="Arial"/>
              </a:rPr>
              <a:t>refer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 to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the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notebook)</a:t>
            </a:r>
            <a:endParaRPr sz="1500" dirty="0">
              <a:latin typeface="Ubuntu" panose="020B0504030602030204" pitchFamily="34" charset="0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940"/>
              </a:spcBef>
              <a:buSzPct val="93750"/>
              <a:buAutoNum type="arabicPeriod" startAt="7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Creating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Dataframe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exporting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it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CSV</a:t>
            </a:r>
            <a:endParaRPr sz="1600" dirty="0">
              <a:latin typeface="Ubuntu" panose="020B0504030602030204" pitchFamily="34" charset="0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84900" y="5626050"/>
            <a:ext cx="3362325" cy="591185"/>
            <a:chOff x="5984900" y="5626050"/>
            <a:chExt cx="3362325" cy="59118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4900" y="5626050"/>
              <a:ext cx="2066924" cy="3428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84900" y="5988275"/>
              <a:ext cx="3362324" cy="228599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43036" y="482797"/>
            <a:ext cx="55822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Collection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–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Scraping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3176</Words>
  <Application>Microsoft Office PowerPoint</Application>
  <PresentationFormat>Widescreen</PresentationFormat>
  <Paragraphs>376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MT</vt:lpstr>
      <vt:lpstr>Calibri</vt:lpstr>
      <vt:lpstr>Ubuntu</vt:lpstr>
      <vt:lpstr>Office Theme</vt:lpstr>
      <vt:lpstr>IBM Data Science Capstone Project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– Scraping</vt:lpstr>
      <vt:lpstr>Data Wrangling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EDA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Sites’ Locations</vt:lpstr>
      <vt:lpstr>Color-labeled Launch Outcomes</vt:lpstr>
      <vt:lpstr>Proximities of Launch Sites</vt:lpstr>
      <vt:lpstr>PowerPoint Presentation</vt:lpstr>
      <vt:lpstr>Total Success Launches By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ds-capstone-template-coursera</dc:title>
  <dc:creator>Dinesh K</dc:creator>
  <cp:lastModifiedBy>Dinesh K</cp:lastModifiedBy>
  <cp:revision>103</cp:revision>
  <dcterms:created xsi:type="dcterms:W3CDTF">2022-11-15T03:28:06Z</dcterms:created>
  <dcterms:modified xsi:type="dcterms:W3CDTF">2022-11-15T08:50:49Z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